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
  </p:handoutMasterIdLst>
  <p:sldIdLst>
    <p:sldId id="256" r:id="rId2"/>
    <p:sldId id="258" r:id="rId3"/>
    <p:sldId id="273"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C63F"/>
    <a:srgbClr val="002D55"/>
    <a:srgbClr val="64C8D0"/>
    <a:srgbClr val="5FD0D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BA4955-4F94-497F-89A1-1892D580EEE2}" type="datetimeFigureOut">
              <a:rPr lang="en-US" smtClean="0"/>
              <a:pPr/>
              <a:t>2/23/2010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B9A818-D14C-431B-B5C5-0A2F3572B364}"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F982803-3D55-4C2E-A10B-EC70C241B815}" type="datetimeFigureOut">
              <a:rPr lang="en-US" smtClean="0"/>
              <a:pPr/>
              <a:t>2/23/2010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982803-3D55-4C2E-A10B-EC70C241B815}" type="datetimeFigureOut">
              <a:rPr lang="en-US" smtClean="0"/>
              <a:pPr/>
              <a:t>2/23/2010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982803-3D55-4C2E-A10B-EC70C241B815}" type="datetimeFigureOut">
              <a:rPr lang="en-US" smtClean="0"/>
              <a:pPr/>
              <a:t>2/23/2010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982803-3D55-4C2E-A10B-EC70C241B815}" type="datetimeFigureOut">
              <a:rPr lang="en-US" smtClean="0"/>
              <a:pPr/>
              <a:t>2/23/2010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982803-3D55-4C2E-A10B-EC70C241B815}" type="datetimeFigureOut">
              <a:rPr lang="en-US" smtClean="0"/>
              <a:pPr/>
              <a:t>2/23/2010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F982803-3D55-4C2E-A10B-EC70C241B815}" type="datetimeFigureOut">
              <a:rPr lang="en-US" smtClean="0"/>
              <a:pPr/>
              <a:t>2/23/2010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F982803-3D55-4C2E-A10B-EC70C241B815}" type="datetimeFigureOut">
              <a:rPr lang="en-US" smtClean="0"/>
              <a:pPr/>
              <a:t>2/23/2010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F982803-3D55-4C2E-A10B-EC70C241B815}" type="datetimeFigureOut">
              <a:rPr lang="en-US" smtClean="0"/>
              <a:pPr/>
              <a:t>2/23/2010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82803-3D55-4C2E-A10B-EC70C241B815}" type="datetimeFigureOut">
              <a:rPr lang="en-US" smtClean="0"/>
              <a:pPr/>
              <a:t>2/23/2010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82803-3D55-4C2E-A10B-EC70C241B815}" type="datetimeFigureOut">
              <a:rPr lang="en-US" smtClean="0"/>
              <a:pPr/>
              <a:t>2/23/2010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82803-3D55-4C2E-A10B-EC70C241B815}" type="datetimeFigureOut">
              <a:rPr lang="en-US" smtClean="0"/>
              <a:pPr/>
              <a:t>2/23/2010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DB688-4AF6-4A38-A922-1AC4BBE1B29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82803-3D55-4C2E-A10B-EC70C241B815}" type="datetimeFigureOut">
              <a:rPr lang="en-US" smtClean="0"/>
              <a:pPr/>
              <a:t>2/23/2010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DB688-4AF6-4A38-A922-1AC4BBE1B29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00364" y="4748234"/>
            <a:ext cx="3071834" cy="823906"/>
          </a:xfrm>
        </p:spPr>
        <p:txBody>
          <a:bodyPr>
            <a:normAutofit fontScale="77500" lnSpcReduction="20000"/>
          </a:bodyPr>
          <a:lstStyle/>
          <a:p>
            <a:r>
              <a:rPr lang="en-GB" sz="3600" dirty="0" smtClean="0">
                <a:solidFill>
                  <a:schemeClr val="tx1"/>
                </a:solidFill>
              </a:rPr>
              <a:t>‘Emergency Case </a:t>
            </a:r>
            <a:br>
              <a:rPr lang="en-GB" sz="3600" dirty="0" smtClean="0">
                <a:solidFill>
                  <a:schemeClr val="tx1"/>
                </a:solidFill>
              </a:rPr>
            </a:br>
            <a:r>
              <a:rPr lang="en-GB" sz="3600" dirty="0" smtClean="0">
                <a:solidFill>
                  <a:schemeClr val="tx1"/>
                </a:solidFill>
              </a:rPr>
              <a:t>Role Play’</a:t>
            </a:r>
            <a:endParaRPr lang="en-GB" sz="1700" dirty="0" smtClean="0">
              <a:solidFill>
                <a:schemeClr val="tx1"/>
              </a:solidFill>
            </a:endParaRPr>
          </a:p>
        </p:txBody>
      </p:sp>
      <p:pic>
        <p:nvPicPr>
          <p:cNvPr id="4" name="Picture 6" descr="RVC_Logo_Pos_2592"/>
          <p:cNvPicPr>
            <a:picLocks noChangeAspect="1" noChangeArrowheads="1"/>
          </p:cNvPicPr>
          <p:nvPr/>
        </p:nvPicPr>
        <p:blipFill>
          <a:blip r:embed="rId2" cstate="print"/>
          <a:srcRect/>
          <a:stretch>
            <a:fillRect/>
          </a:stretch>
        </p:blipFill>
        <p:spPr bwMode="auto">
          <a:xfrm>
            <a:off x="163218" y="71414"/>
            <a:ext cx="2694270" cy="1500198"/>
          </a:xfrm>
          <a:prstGeom prst="rect">
            <a:avLst/>
          </a:prstGeom>
          <a:noFill/>
          <a:ln w="9525">
            <a:noFill/>
            <a:miter lim="800000"/>
            <a:headEnd/>
            <a:tailEnd/>
          </a:ln>
        </p:spPr>
      </p:pic>
      <p:pic>
        <p:nvPicPr>
          <p:cNvPr id="5" name="Picture 1"/>
          <p:cNvPicPr>
            <a:picLocks noChangeAspect="1" noChangeArrowheads="1"/>
          </p:cNvPicPr>
          <p:nvPr/>
        </p:nvPicPr>
        <p:blipFill>
          <a:blip r:embed="rId3" cstate="print"/>
          <a:srcRect/>
          <a:stretch>
            <a:fillRect/>
          </a:stretch>
        </p:blipFill>
        <p:spPr bwMode="auto">
          <a:xfrm>
            <a:off x="5307028" y="0"/>
            <a:ext cx="1479550" cy="1714500"/>
          </a:xfrm>
          <a:prstGeom prst="rect">
            <a:avLst/>
          </a:prstGeom>
          <a:solidFill>
            <a:srgbClr val="82E83C"/>
          </a:solidFill>
          <a:ln w="9525">
            <a:noFill/>
            <a:miter lim="800000"/>
            <a:headEnd/>
            <a:tailEnd/>
          </a:ln>
        </p:spPr>
      </p:pic>
      <p:pic>
        <p:nvPicPr>
          <p:cNvPr id="6" name="Picture 5" descr="LIVE_Logo.gif"/>
          <p:cNvPicPr>
            <a:picLocks noChangeAspect="1"/>
          </p:cNvPicPr>
          <p:nvPr/>
        </p:nvPicPr>
        <p:blipFill>
          <a:blip r:embed="rId4" cstate="print"/>
          <a:stretch>
            <a:fillRect/>
          </a:stretch>
        </p:blipFill>
        <p:spPr>
          <a:xfrm>
            <a:off x="3288988" y="0"/>
            <a:ext cx="1568764" cy="1643074"/>
          </a:xfrm>
          <a:prstGeom prst="rect">
            <a:avLst/>
          </a:prstGeom>
        </p:spPr>
      </p:pic>
      <p:pic>
        <p:nvPicPr>
          <p:cNvPr id="7" name="Picture 2" descr="C:\Documents and Settings\tkinnison\Local Settings\Temporary Internet Files\Content.IE5\85QFD2AZ\MCj04247320000[1].wmf"/>
          <p:cNvPicPr>
            <a:picLocks noChangeAspect="1" noChangeArrowheads="1"/>
          </p:cNvPicPr>
          <p:nvPr/>
        </p:nvPicPr>
        <p:blipFill>
          <a:blip r:embed="rId5" cstate="print"/>
          <a:srcRect/>
          <a:stretch>
            <a:fillRect/>
          </a:stretch>
        </p:blipFill>
        <p:spPr bwMode="auto">
          <a:xfrm>
            <a:off x="428596" y="2317755"/>
            <a:ext cx="1063625" cy="1825625"/>
          </a:xfrm>
          <a:prstGeom prst="rect">
            <a:avLst/>
          </a:prstGeom>
          <a:noFill/>
        </p:spPr>
      </p:pic>
      <p:sp>
        <p:nvSpPr>
          <p:cNvPr id="9" name="Rectangle 8"/>
          <p:cNvSpPr/>
          <p:nvPr/>
        </p:nvSpPr>
        <p:spPr>
          <a:xfrm rot="2714092">
            <a:off x="419726" y="4728525"/>
            <a:ext cx="2928926" cy="1446550"/>
          </a:xfrm>
          <a:prstGeom prst="rect">
            <a:avLst/>
          </a:prstGeom>
          <a:noFill/>
        </p:spPr>
        <p:txBody>
          <a:bodyPr wrap="square" lIns="91440" tIns="45720" rIns="91440" bIns="45720">
            <a:spAutoFit/>
          </a:bodyPr>
          <a:lstStyle/>
          <a:p>
            <a:pPr algn="ctr"/>
            <a:r>
              <a:rPr lang="en-US" sz="8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Vets</a:t>
            </a:r>
            <a:endParaRPr lang="en-US" sz="8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Left-Right Arrow 10"/>
          <p:cNvSpPr/>
          <p:nvPr/>
        </p:nvSpPr>
        <p:spPr>
          <a:xfrm>
            <a:off x="1785918" y="2808694"/>
            <a:ext cx="5572164" cy="2428892"/>
          </a:xfrm>
          <a:prstGeom prst="lef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t>Interprofessional Skills</a:t>
            </a:r>
            <a:endParaRPr lang="en-GB" sz="4000" dirty="0"/>
          </a:p>
        </p:txBody>
      </p:sp>
      <p:pic>
        <p:nvPicPr>
          <p:cNvPr id="13" name="Picture 12" descr="Nurse.bmp"/>
          <p:cNvPicPr>
            <a:picLocks noChangeAspect="1"/>
          </p:cNvPicPr>
          <p:nvPr/>
        </p:nvPicPr>
        <p:blipFill>
          <a:blip r:embed="rId6" cstate="print"/>
          <a:stretch>
            <a:fillRect/>
          </a:stretch>
        </p:blipFill>
        <p:spPr>
          <a:xfrm>
            <a:off x="7715272" y="2214554"/>
            <a:ext cx="1181100" cy="2066925"/>
          </a:xfrm>
          <a:prstGeom prst="rect">
            <a:avLst/>
          </a:prstGeom>
        </p:spPr>
      </p:pic>
      <p:sp>
        <p:nvSpPr>
          <p:cNvPr id="10" name="Rectangle 9"/>
          <p:cNvSpPr/>
          <p:nvPr/>
        </p:nvSpPr>
        <p:spPr>
          <a:xfrm rot="18882800">
            <a:off x="4994358" y="4707520"/>
            <a:ext cx="3991996" cy="1446550"/>
          </a:xfrm>
          <a:prstGeom prst="rect">
            <a:avLst/>
          </a:prstGeom>
          <a:noFill/>
        </p:spPr>
        <p:txBody>
          <a:bodyPr wrap="square" lIns="91440" tIns="45720" rIns="91440" bIns="45720">
            <a:spAutoFit/>
          </a:bodyPr>
          <a:lstStyle/>
          <a:p>
            <a:pPr algn="ctr"/>
            <a:r>
              <a:rPr lang="en-US" sz="8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Nurses</a:t>
            </a:r>
            <a:endParaRPr lang="en-US" sz="8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2" name="TextBox 11"/>
          <p:cNvSpPr txBox="1"/>
          <p:nvPr/>
        </p:nvSpPr>
        <p:spPr>
          <a:xfrm>
            <a:off x="7429520" y="142852"/>
            <a:ext cx="1428759" cy="1569660"/>
          </a:xfrm>
          <a:prstGeom prst="rect">
            <a:avLst/>
          </a:prstGeom>
          <a:noFill/>
          <a:ln>
            <a:solidFill>
              <a:schemeClr val="tx1"/>
            </a:solidFill>
          </a:ln>
        </p:spPr>
        <p:txBody>
          <a:bodyPr wrap="square" rtlCol="0">
            <a:spAutoFit/>
          </a:bodyPr>
          <a:lstStyle/>
          <a:p>
            <a:r>
              <a:rPr lang="en-GB" sz="1600" dirty="0" smtClean="0"/>
              <a:t>This resource was developed by LIVE, RVC with funding from </a:t>
            </a:r>
            <a:r>
              <a:rPr lang="en-GB" sz="1600" dirty="0" err="1" smtClean="0"/>
              <a:t>VetNetLLN</a:t>
            </a:r>
            <a:endParaRPr lang="en-GB"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00634"/>
          </a:xfrm>
        </p:spPr>
        <p:txBody>
          <a:bodyPr>
            <a:normAutofit lnSpcReduction="10000"/>
          </a:bodyPr>
          <a:lstStyle/>
          <a:p>
            <a:pPr>
              <a:buBlip>
                <a:blip r:embed="rId2"/>
              </a:buBlip>
            </a:pPr>
            <a:r>
              <a:rPr lang="en-GB" sz="2600" dirty="0" smtClean="0">
                <a:solidFill>
                  <a:srgbClr val="002D55"/>
                </a:solidFill>
              </a:rPr>
              <a:t>Interprofessional skills are those abilities that enable us to work with people from other professions within the veterinary practice, in order to achieve                    common goals such as improving the                          health of patients</a:t>
            </a:r>
          </a:p>
          <a:p>
            <a:pPr>
              <a:buBlip>
                <a:blip r:embed="rId2"/>
              </a:buBlip>
            </a:pPr>
            <a:endParaRPr lang="en-GB" sz="800" dirty="0" smtClean="0">
              <a:solidFill>
                <a:srgbClr val="002D55"/>
              </a:solidFill>
            </a:endParaRPr>
          </a:p>
          <a:p>
            <a:pPr>
              <a:buBlip>
                <a:blip r:embed="rId2"/>
              </a:buBlip>
            </a:pPr>
            <a:r>
              <a:rPr lang="en-GB" sz="2600" dirty="0" smtClean="0">
                <a:solidFill>
                  <a:srgbClr val="002D55"/>
                </a:solidFill>
              </a:rPr>
              <a:t>‘Other professions’ = vet surgeons and vet nurses</a:t>
            </a:r>
          </a:p>
          <a:p>
            <a:pPr>
              <a:buBlip>
                <a:blip r:embed="rId2"/>
              </a:buBlip>
            </a:pPr>
            <a:r>
              <a:rPr lang="en-GB" sz="2600" dirty="0" smtClean="0">
                <a:solidFill>
                  <a:srgbClr val="002D55"/>
                </a:solidFill>
              </a:rPr>
              <a:t>In order to work well together, the professions should know about each other’s roles, abilities, </a:t>
            </a:r>
            <a:br>
              <a:rPr lang="en-GB" sz="2600" dirty="0" smtClean="0">
                <a:solidFill>
                  <a:srgbClr val="002D55"/>
                </a:solidFill>
              </a:rPr>
            </a:br>
            <a:r>
              <a:rPr lang="en-GB" sz="2600" dirty="0" smtClean="0">
                <a:solidFill>
                  <a:srgbClr val="002D55"/>
                </a:solidFill>
              </a:rPr>
              <a:t>priorities etc.</a:t>
            </a:r>
          </a:p>
          <a:p>
            <a:pPr>
              <a:buBlip>
                <a:blip r:embed="rId2"/>
              </a:buBlip>
            </a:pPr>
            <a:r>
              <a:rPr lang="en-GB" sz="2600" dirty="0" smtClean="0">
                <a:solidFill>
                  <a:srgbClr val="002D55"/>
                </a:solidFill>
              </a:rPr>
              <a:t>IPE is increasingly being used in human </a:t>
            </a:r>
            <a:br>
              <a:rPr lang="en-GB" sz="2600" dirty="0" smtClean="0">
                <a:solidFill>
                  <a:srgbClr val="002D55"/>
                </a:solidFill>
              </a:rPr>
            </a:br>
            <a:r>
              <a:rPr lang="en-GB" sz="2600" dirty="0" smtClean="0">
                <a:solidFill>
                  <a:srgbClr val="002D55"/>
                </a:solidFill>
              </a:rPr>
              <a:t>medicine, but </a:t>
            </a:r>
            <a:r>
              <a:rPr lang="en-GB" sz="2600" dirty="0" smtClean="0">
                <a:solidFill>
                  <a:srgbClr val="002D55"/>
                </a:solidFill>
              </a:rPr>
              <a:t>is only starting out in </a:t>
            </a:r>
            <a:br>
              <a:rPr lang="en-GB" sz="2600" dirty="0" smtClean="0">
                <a:solidFill>
                  <a:srgbClr val="002D55"/>
                </a:solidFill>
              </a:rPr>
            </a:br>
            <a:r>
              <a:rPr lang="en-GB" sz="2600" dirty="0" smtClean="0">
                <a:solidFill>
                  <a:srgbClr val="002D55"/>
                </a:solidFill>
              </a:rPr>
              <a:t>veterinary medicine</a:t>
            </a:r>
            <a:endParaRPr lang="en-GB" sz="2600" dirty="0" smtClean="0">
              <a:solidFill>
                <a:srgbClr val="002D55"/>
              </a:solidFill>
            </a:endParaRPr>
          </a:p>
          <a:p>
            <a:pPr>
              <a:buNone/>
            </a:pPr>
            <a:endParaRPr lang="en-GB" sz="800" dirty="0" smtClean="0">
              <a:solidFill>
                <a:srgbClr val="002D55"/>
              </a:solidFill>
            </a:endParaRPr>
          </a:p>
        </p:txBody>
      </p:sp>
      <p:sp>
        <p:nvSpPr>
          <p:cNvPr id="4" name="Title 1"/>
          <p:cNvSpPr>
            <a:spLocks noGrp="1"/>
          </p:cNvSpPr>
          <p:nvPr>
            <p:ph type="title"/>
          </p:nvPr>
        </p:nvSpPr>
        <p:spPr>
          <a:solidFill>
            <a:srgbClr val="64C8D0">
              <a:alpha val="25000"/>
            </a:srgbClr>
          </a:solidFill>
        </p:spPr>
        <p:txBody>
          <a:bodyPr>
            <a:normAutofit fontScale="90000"/>
          </a:bodyPr>
          <a:lstStyle/>
          <a:p>
            <a:r>
              <a:rPr lang="en-GB" dirty="0" smtClean="0">
                <a:solidFill>
                  <a:srgbClr val="8CC63F"/>
                </a:solidFill>
              </a:rPr>
              <a:t>Introduction to </a:t>
            </a:r>
            <a:br>
              <a:rPr lang="en-GB" dirty="0" smtClean="0">
                <a:solidFill>
                  <a:srgbClr val="8CC63F"/>
                </a:solidFill>
              </a:rPr>
            </a:br>
            <a:r>
              <a:rPr lang="en-GB" dirty="0" smtClean="0">
                <a:solidFill>
                  <a:srgbClr val="8CC63F"/>
                </a:solidFill>
              </a:rPr>
              <a:t>Interprofessional Education (IPE)</a:t>
            </a:r>
            <a:endParaRPr lang="en-GB" dirty="0">
              <a:solidFill>
                <a:srgbClr val="8CC63F"/>
              </a:solidFill>
            </a:endParaRPr>
          </a:p>
        </p:txBody>
      </p:sp>
      <p:pic>
        <p:nvPicPr>
          <p:cNvPr id="7" name="Picture 6" descr="DSCN1087_small.JPG"/>
          <p:cNvPicPr>
            <a:picLocks noChangeAspect="1"/>
          </p:cNvPicPr>
          <p:nvPr/>
        </p:nvPicPr>
        <p:blipFill>
          <a:blip r:embed="rId3" cstate="print"/>
          <a:stretch>
            <a:fillRect/>
          </a:stretch>
        </p:blipFill>
        <p:spPr>
          <a:xfrm>
            <a:off x="6715140" y="5000636"/>
            <a:ext cx="2286016" cy="1714512"/>
          </a:xfrm>
          <a:prstGeom prst="rect">
            <a:avLst/>
          </a:prstGeom>
        </p:spPr>
      </p:pic>
      <p:pic>
        <p:nvPicPr>
          <p:cNvPr id="8" name="Picture 7" descr="Willow Sleeping Beauty.jpg"/>
          <p:cNvPicPr>
            <a:picLocks noChangeAspect="1"/>
          </p:cNvPicPr>
          <p:nvPr/>
        </p:nvPicPr>
        <p:blipFill>
          <a:blip r:embed="rId4" cstate="print"/>
          <a:srcRect l="9182" t="28913" r="26299" b="16612"/>
          <a:stretch>
            <a:fillRect/>
          </a:stretch>
        </p:blipFill>
        <p:spPr>
          <a:xfrm>
            <a:off x="6929454" y="2357431"/>
            <a:ext cx="2071702" cy="131066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3686172" cy="4525963"/>
          </a:xfrm>
        </p:spPr>
        <p:txBody>
          <a:bodyPr>
            <a:normAutofit/>
          </a:bodyPr>
          <a:lstStyle/>
          <a:p>
            <a:endParaRPr lang="en-GB" sz="2400" dirty="0" smtClean="0"/>
          </a:p>
          <a:p>
            <a:r>
              <a:rPr lang="en-GB" sz="2400" dirty="0" smtClean="0"/>
              <a:t>Emergency Case Role Play</a:t>
            </a:r>
          </a:p>
          <a:p>
            <a:endParaRPr lang="en-GB" dirty="0" smtClean="0"/>
          </a:p>
          <a:p>
            <a:pPr>
              <a:buNone/>
            </a:pPr>
            <a:r>
              <a:rPr lang="en-GB" sz="2400" dirty="0" smtClean="0"/>
              <a:t>Or</a:t>
            </a:r>
          </a:p>
          <a:p>
            <a:r>
              <a:rPr lang="en-GB" sz="2400" dirty="0" smtClean="0"/>
              <a:t>Activity in Computer Room</a:t>
            </a:r>
            <a:endParaRPr lang="en-GB" sz="2400" dirty="0"/>
          </a:p>
        </p:txBody>
      </p:sp>
      <p:sp>
        <p:nvSpPr>
          <p:cNvPr id="4" name="Title 1"/>
          <p:cNvSpPr>
            <a:spLocks noGrp="1"/>
          </p:cNvSpPr>
          <p:nvPr>
            <p:ph type="title"/>
          </p:nvPr>
        </p:nvSpPr>
        <p:spPr>
          <a:solidFill>
            <a:srgbClr val="64C8D0">
              <a:alpha val="25000"/>
            </a:srgbClr>
          </a:solidFill>
        </p:spPr>
        <p:txBody>
          <a:bodyPr>
            <a:normAutofit/>
          </a:bodyPr>
          <a:lstStyle/>
          <a:p>
            <a:r>
              <a:rPr lang="en-GB" dirty="0" smtClean="0">
                <a:solidFill>
                  <a:srgbClr val="8CC63F"/>
                </a:solidFill>
              </a:rPr>
              <a:t>The Activity</a:t>
            </a:r>
            <a:endParaRPr lang="en-GB" dirty="0">
              <a:solidFill>
                <a:srgbClr val="8CC63F"/>
              </a:solidFill>
            </a:endParaRPr>
          </a:p>
        </p:txBody>
      </p:sp>
      <p:pic>
        <p:nvPicPr>
          <p:cNvPr id="1028" name="Picture 4" descr="C:\Documents and Settings\tkinnison\Local Settings\Temporary Internet Files\Content.IE5\3B14BGS5\MCj02906390000[1].wmf"/>
          <p:cNvPicPr>
            <a:picLocks noChangeAspect="1" noChangeArrowheads="1"/>
          </p:cNvPicPr>
          <p:nvPr/>
        </p:nvPicPr>
        <p:blipFill>
          <a:blip r:embed="rId2" cstate="print"/>
          <a:srcRect/>
          <a:stretch>
            <a:fillRect/>
          </a:stretch>
        </p:blipFill>
        <p:spPr bwMode="auto">
          <a:xfrm>
            <a:off x="2571736" y="2426400"/>
            <a:ext cx="1571636" cy="1359790"/>
          </a:xfrm>
          <a:prstGeom prst="rect">
            <a:avLst/>
          </a:prstGeom>
          <a:noFill/>
        </p:spPr>
      </p:pic>
      <p:pic>
        <p:nvPicPr>
          <p:cNvPr id="1030" name="Picture 6" descr="C:\Program Files\Microsoft Office\MEDIA\CAGCAT10\j0195384.wmf"/>
          <p:cNvPicPr>
            <a:picLocks noChangeAspect="1" noChangeArrowheads="1"/>
          </p:cNvPicPr>
          <p:nvPr/>
        </p:nvPicPr>
        <p:blipFill>
          <a:blip r:embed="rId3" cstate="print"/>
          <a:srcRect/>
          <a:stretch>
            <a:fillRect/>
          </a:stretch>
        </p:blipFill>
        <p:spPr bwMode="auto">
          <a:xfrm>
            <a:off x="3022276" y="4500570"/>
            <a:ext cx="1049658" cy="1071570"/>
          </a:xfrm>
          <a:prstGeom prst="rect">
            <a:avLst/>
          </a:prstGeom>
          <a:noFill/>
        </p:spPr>
      </p:pic>
      <p:cxnSp>
        <p:nvCxnSpPr>
          <p:cNvPr id="14" name="Straight Connector 13"/>
          <p:cNvCxnSpPr/>
          <p:nvPr/>
        </p:nvCxnSpPr>
        <p:spPr>
          <a:xfrm rot="5400000">
            <a:off x="2428860" y="3786190"/>
            <a:ext cx="4000528" cy="0"/>
          </a:xfrm>
          <a:prstGeom prst="line">
            <a:avLst/>
          </a:prstGeom>
          <a:ln w="28575">
            <a:solidFill>
              <a:srgbClr val="8CC63F"/>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478013" y="3786190"/>
            <a:ext cx="4000528" cy="0"/>
          </a:xfrm>
          <a:prstGeom prst="line">
            <a:avLst/>
          </a:prstGeom>
          <a:ln w="28575">
            <a:solidFill>
              <a:srgbClr val="8CC63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4549583" y="3786190"/>
            <a:ext cx="4000528" cy="0"/>
          </a:xfrm>
          <a:prstGeom prst="line">
            <a:avLst/>
          </a:prstGeom>
          <a:ln w="28575">
            <a:solidFill>
              <a:srgbClr val="8CC63F"/>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621153" y="3786190"/>
            <a:ext cx="4000528" cy="0"/>
          </a:xfrm>
          <a:prstGeom prst="line">
            <a:avLst/>
          </a:prstGeom>
          <a:ln w="28575">
            <a:solidFill>
              <a:srgbClr val="8CC63F"/>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715140" y="3786190"/>
            <a:ext cx="4000528" cy="0"/>
          </a:xfrm>
          <a:prstGeom prst="line">
            <a:avLst/>
          </a:prstGeom>
          <a:ln w="28575">
            <a:solidFill>
              <a:srgbClr val="8CC63F"/>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749109" y="1785926"/>
            <a:ext cx="465833" cy="369332"/>
          </a:xfrm>
          <a:prstGeom prst="rect">
            <a:avLst/>
          </a:prstGeom>
          <a:noFill/>
        </p:spPr>
        <p:txBody>
          <a:bodyPr wrap="none" rtlCol="0">
            <a:spAutoFit/>
          </a:bodyPr>
          <a:lstStyle/>
          <a:p>
            <a:r>
              <a:rPr lang="en-GB" dirty="0" smtClean="0"/>
              <a:t>1st</a:t>
            </a:r>
            <a:endParaRPr lang="en-GB" dirty="0"/>
          </a:p>
        </p:txBody>
      </p:sp>
      <p:sp>
        <p:nvSpPr>
          <p:cNvPr id="20" name="TextBox 19"/>
          <p:cNvSpPr txBox="1"/>
          <p:nvPr/>
        </p:nvSpPr>
        <p:spPr>
          <a:xfrm>
            <a:off x="5786446" y="1785926"/>
            <a:ext cx="545342" cy="369332"/>
          </a:xfrm>
          <a:prstGeom prst="rect">
            <a:avLst/>
          </a:prstGeom>
          <a:noFill/>
        </p:spPr>
        <p:txBody>
          <a:bodyPr wrap="none" rtlCol="0">
            <a:spAutoFit/>
          </a:bodyPr>
          <a:lstStyle/>
          <a:p>
            <a:r>
              <a:rPr lang="en-GB" dirty="0" smtClean="0"/>
              <a:t>2nd</a:t>
            </a:r>
            <a:endParaRPr lang="en-GB" dirty="0"/>
          </a:p>
        </p:txBody>
      </p:sp>
      <p:sp>
        <p:nvSpPr>
          <p:cNvPr id="21" name="TextBox 20"/>
          <p:cNvSpPr txBox="1"/>
          <p:nvPr/>
        </p:nvSpPr>
        <p:spPr>
          <a:xfrm>
            <a:off x="6857560" y="1785926"/>
            <a:ext cx="500522" cy="369332"/>
          </a:xfrm>
          <a:prstGeom prst="rect">
            <a:avLst/>
          </a:prstGeom>
          <a:noFill/>
        </p:spPr>
        <p:txBody>
          <a:bodyPr wrap="none" rtlCol="0">
            <a:spAutoFit/>
          </a:bodyPr>
          <a:lstStyle/>
          <a:p>
            <a:r>
              <a:rPr lang="en-GB" dirty="0" smtClean="0"/>
              <a:t>3rd</a:t>
            </a:r>
            <a:endParaRPr lang="en-GB" dirty="0"/>
          </a:p>
        </p:txBody>
      </p:sp>
      <p:sp>
        <p:nvSpPr>
          <p:cNvPr id="22" name="TextBox 21"/>
          <p:cNvSpPr txBox="1"/>
          <p:nvPr/>
        </p:nvSpPr>
        <p:spPr>
          <a:xfrm>
            <a:off x="7929194" y="1785926"/>
            <a:ext cx="500458" cy="369332"/>
          </a:xfrm>
          <a:prstGeom prst="rect">
            <a:avLst/>
          </a:prstGeom>
          <a:noFill/>
        </p:spPr>
        <p:txBody>
          <a:bodyPr wrap="none" rtlCol="0">
            <a:spAutoFit/>
          </a:bodyPr>
          <a:lstStyle/>
          <a:p>
            <a:r>
              <a:rPr lang="en-GB" dirty="0" smtClean="0"/>
              <a:t>4th</a:t>
            </a:r>
            <a:endParaRPr lang="en-GB" dirty="0"/>
          </a:p>
        </p:txBody>
      </p:sp>
      <p:sp>
        <p:nvSpPr>
          <p:cNvPr id="23" name="TextBox 22"/>
          <p:cNvSpPr txBox="1"/>
          <p:nvPr/>
        </p:nvSpPr>
        <p:spPr>
          <a:xfrm>
            <a:off x="5715008" y="2143116"/>
            <a:ext cx="606256" cy="369332"/>
          </a:xfrm>
          <a:prstGeom prst="rect">
            <a:avLst/>
          </a:prstGeom>
          <a:noFill/>
        </p:spPr>
        <p:txBody>
          <a:bodyPr wrap="none" rtlCol="0">
            <a:spAutoFit/>
          </a:bodyPr>
          <a:lstStyle/>
          <a:p>
            <a:r>
              <a:rPr lang="en-GB" dirty="0" smtClean="0"/>
              <a:t>Jane</a:t>
            </a:r>
            <a:endParaRPr lang="en-GB" dirty="0"/>
          </a:p>
        </p:txBody>
      </p:sp>
      <p:sp>
        <p:nvSpPr>
          <p:cNvPr id="24" name="TextBox 23"/>
          <p:cNvSpPr txBox="1"/>
          <p:nvPr/>
        </p:nvSpPr>
        <p:spPr>
          <a:xfrm>
            <a:off x="7792178" y="2143116"/>
            <a:ext cx="697627" cy="369332"/>
          </a:xfrm>
          <a:prstGeom prst="rect">
            <a:avLst/>
          </a:prstGeom>
          <a:noFill/>
        </p:spPr>
        <p:txBody>
          <a:bodyPr wrap="none" rtlCol="0">
            <a:spAutoFit/>
          </a:bodyPr>
          <a:lstStyle/>
          <a:p>
            <a:r>
              <a:rPr lang="en-GB" dirty="0" smtClean="0"/>
              <a:t>Fiona</a:t>
            </a:r>
            <a:endParaRPr lang="en-GB" dirty="0"/>
          </a:p>
        </p:txBody>
      </p:sp>
      <p:sp>
        <p:nvSpPr>
          <p:cNvPr id="25" name="TextBox 24"/>
          <p:cNvSpPr txBox="1"/>
          <p:nvPr/>
        </p:nvSpPr>
        <p:spPr>
          <a:xfrm>
            <a:off x="4672806" y="2428868"/>
            <a:ext cx="542136" cy="369332"/>
          </a:xfrm>
          <a:prstGeom prst="rect">
            <a:avLst/>
          </a:prstGeom>
          <a:noFill/>
        </p:spPr>
        <p:txBody>
          <a:bodyPr wrap="none" rtlCol="0">
            <a:spAutoFit/>
          </a:bodyPr>
          <a:lstStyle/>
          <a:p>
            <a:r>
              <a:rPr lang="en-GB" dirty="0" smtClean="0"/>
              <a:t>Kim</a:t>
            </a:r>
            <a:endParaRPr lang="en-GB" dirty="0"/>
          </a:p>
        </p:txBody>
      </p:sp>
      <p:sp>
        <p:nvSpPr>
          <p:cNvPr id="26" name="TextBox 25"/>
          <p:cNvSpPr txBox="1"/>
          <p:nvPr/>
        </p:nvSpPr>
        <p:spPr>
          <a:xfrm>
            <a:off x="4643438" y="2143116"/>
            <a:ext cx="599395" cy="369332"/>
          </a:xfrm>
          <a:prstGeom prst="rect">
            <a:avLst/>
          </a:prstGeom>
          <a:noFill/>
        </p:spPr>
        <p:txBody>
          <a:bodyPr wrap="none" rtlCol="0">
            <a:spAutoFit/>
          </a:bodyPr>
          <a:lstStyle/>
          <a:p>
            <a:r>
              <a:rPr lang="en-GB" dirty="0" smtClean="0"/>
              <a:t>Kate</a:t>
            </a:r>
            <a:endParaRPr lang="en-GB" dirty="0"/>
          </a:p>
        </p:txBody>
      </p:sp>
      <p:sp>
        <p:nvSpPr>
          <p:cNvPr id="27" name="TextBox 26"/>
          <p:cNvSpPr txBox="1"/>
          <p:nvPr/>
        </p:nvSpPr>
        <p:spPr>
          <a:xfrm>
            <a:off x="5643570" y="2428868"/>
            <a:ext cx="824265" cy="369332"/>
          </a:xfrm>
          <a:prstGeom prst="rect">
            <a:avLst/>
          </a:prstGeom>
          <a:noFill/>
        </p:spPr>
        <p:txBody>
          <a:bodyPr wrap="none" rtlCol="0">
            <a:spAutoFit/>
          </a:bodyPr>
          <a:lstStyle/>
          <a:p>
            <a:r>
              <a:rPr lang="en-GB" dirty="0" smtClean="0"/>
              <a:t>Sophie</a:t>
            </a:r>
            <a:endParaRPr lang="en-GB" dirty="0"/>
          </a:p>
        </p:txBody>
      </p:sp>
      <p:sp>
        <p:nvSpPr>
          <p:cNvPr id="28" name="TextBox 27"/>
          <p:cNvSpPr txBox="1"/>
          <p:nvPr/>
        </p:nvSpPr>
        <p:spPr>
          <a:xfrm>
            <a:off x="7844235" y="2428868"/>
            <a:ext cx="585417" cy="369332"/>
          </a:xfrm>
          <a:prstGeom prst="rect">
            <a:avLst/>
          </a:prstGeom>
          <a:noFill/>
        </p:spPr>
        <p:txBody>
          <a:bodyPr wrap="none" rtlCol="0">
            <a:spAutoFit/>
          </a:bodyPr>
          <a:lstStyle/>
          <a:p>
            <a:r>
              <a:rPr lang="en-GB" dirty="0" smtClean="0"/>
              <a:t>Sam</a:t>
            </a:r>
            <a:endParaRPr lang="en-GB" dirty="0"/>
          </a:p>
        </p:txBody>
      </p:sp>
      <p:sp>
        <p:nvSpPr>
          <p:cNvPr id="30" name="TextBox 29"/>
          <p:cNvSpPr txBox="1"/>
          <p:nvPr/>
        </p:nvSpPr>
        <p:spPr>
          <a:xfrm>
            <a:off x="6695024" y="2428868"/>
            <a:ext cx="734496" cy="369332"/>
          </a:xfrm>
          <a:prstGeom prst="rect">
            <a:avLst/>
          </a:prstGeom>
          <a:noFill/>
        </p:spPr>
        <p:txBody>
          <a:bodyPr wrap="none" rtlCol="0">
            <a:spAutoFit/>
          </a:bodyPr>
          <a:lstStyle/>
          <a:p>
            <a:r>
              <a:rPr lang="en-GB" dirty="0" smtClean="0"/>
              <a:t>Helen</a:t>
            </a:r>
            <a:endParaRPr lang="en-GB" dirty="0"/>
          </a:p>
        </p:txBody>
      </p:sp>
      <p:cxnSp>
        <p:nvCxnSpPr>
          <p:cNvPr id="60" name="Straight Connector 59"/>
          <p:cNvCxnSpPr/>
          <p:nvPr/>
        </p:nvCxnSpPr>
        <p:spPr>
          <a:xfrm>
            <a:off x="4429124" y="2143116"/>
            <a:ext cx="4286280" cy="0"/>
          </a:xfrm>
          <a:prstGeom prst="line">
            <a:avLst/>
          </a:prstGeom>
          <a:ln w="28575">
            <a:solidFill>
              <a:srgbClr val="8CC63F"/>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500034" y="5967731"/>
            <a:ext cx="5679888" cy="461665"/>
          </a:xfrm>
          <a:prstGeom prst="rect">
            <a:avLst/>
          </a:prstGeom>
          <a:noFill/>
        </p:spPr>
        <p:txBody>
          <a:bodyPr wrap="none" rtlCol="0">
            <a:spAutoFit/>
          </a:bodyPr>
          <a:lstStyle/>
          <a:p>
            <a:pPr>
              <a:buFont typeface="Arial" pitchFamily="34" charset="0"/>
              <a:buChar char="•"/>
            </a:pPr>
            <a:r>
              <a:rPr lang="en-GB" sz="2400" dirty="0" smtClean="0"/>
              <a:t>    Group Feedback, receive CPCR Flowchart</a:t>
            </a:r>
          </a:p>
        </p:txBody>
      </p:sp>
      <p:cxnSp>
        <p:nvCxnSpPr>
          <p:cNvPr id="68" name="Straight Connector 67"/>
          <p:cNvCxnSpPr/>
          <p:nvPr/>
        </p:nvCxnSpPr>
        <p:spPr>
          <a:xfrm>
            <a:off x="1071538" y="3857628"/>
            <a:ext cx="7643866" cy="0"/>
          </a:xfrm>
          <a:prstGeom prst="line">
            <a:avLst/>
          </a:prstGeom>
          <a:ln w="19050">
            <a:solidFill>
              <a:srgbClr val="8CC63F"/>
            </a:solidFill>
            <a:prstDash val="dash"/>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676693" y="2143116"/>
            <a:ext cx="824265" cy="369332"/>
          </a:xfrm>
          <a:prstGeom prst="rect">
            <a:avLst/>
          </a:prstGeom>
          <a:noFill/>
        </p:spPr>
        <p:txBody>
          <a:bodyPr wrap="none" rtlCol="0">
            <a:spAutoFit/>
          </a:bodyPr>
          <a:lstStyle/>
          <a:p>
            <a:r>
              <a:rPr lang="en-GB" dirty="0" smtClean="0"/>
              <a:t>Martin</a:t>
            </a:r>
            <a:endParaRPr lang="en-GB" dirty="0"/>
          </a:p>
        </p:txBody>
      </p:sp>
      <p:sp>
        <p:nvSpPr>
          <p:cNvPr id="50" name="TextBox 49"/>
          <p:cNvSpPr txBox="1"/>
          <p:nvPr/>
        </p:nvSpPr>
        <p:spPr>
          <a:xfrm>
            <a:off x="4643438" y="3929066"/>
            <a:ext cx="606256" cy="369332"/>
          </a:xfrm>
          <a:prstGeom prst="rect">
            <a:avLst/>
          </a:prstGeom>
          <a:noFill/>
        </p:spPr>
        <p:txBody>
          <a:bodyPr wrap="none" rtlCol="0">
            <a:spAutoFit/>
          </a:bodyPr>
          <a:lstStyle/>
          <a:p>
            <a:r>
              <a:rPr lang="en-GB" dirty="0" smtClean="0"/>
              <a:t>Jane</a:t>
            </a:r>
            <a:endParaRPr lang="en-GB" dirty="0"/>
          </a:p>
        </p:txBody>
      </p:sp>
      <p:sp>
        <p:nvSpPr>
          <p:cNvPr id="51" name="TextBox 50"/>
          <p:cNvSpPr txBox="1"/>
          <p:nvPr/>
        </p:nvSpPr>
        <p:spPr>
          <a:xfrm>
            <a:off x="4662819" y="5143512"/>
            <a:ext cx="697627" cy="369332"/>
          </a:xfrm>
          <a:prstGeom prst="rect">
            <a:avLst/>
          </a:prstGeom>
          <a:noFill/>
        </p:spPr>
        <p:txBody>
          <a:bodyPr wrap="none" rtlCol="0">
            <a:spAutoFit/>
          </a:bodyPr>
          <a:lstStyle/>
          <a:p>
            <a:r>
              <a:rPr lang="en-GB" dirty="0" smtClean="0"/>
              <a:t>Fiona</a:t>
            </a:r>
            <a:endParaRPr lang="en-GB" dirty="0"/>
          </a:p>
        </p:txBody>
      </p:sp>
      <p:sp>
        <p:nvSpPr>
          <p:cNvPr id="52" name="TextBox 51"/>
          <p:cNvSpPr txBox="1"/>
          <p:nvPr/>
        </p:nvSpPr>
        <p:spPr>
          <a:xfrm>
            <a:off x="4572000" y="4214818"/>
            <a:ext cx="824265" cy="369332"/>
          </a:xfrm>
          <a:prstGeom prst="rect">
            <a:avLst/>
          </a:prstGeom>
          <a:noFill/>
        </p:spPr>
        <p:txBody>
          <a:bodyPr wrap="none" rtlCol="0">
            <a:spAutoFit/>
          </a:bodyPr>
          <a:lstStyle/>
          <a:p>
            <a:r>
              <a:rPr lang="en-GB" dirty="0" smtClean="0"/>
              <a:t>Sophie</a:t>
            </a:r>
            <a:endParaRPr lang="en-GB" dirty="0"/>
          </a:p>
        </p:txBody>
      </p:sp>
      <p:sp>
        <p:nvSpPr>
          <p:cNvPr id="53" name="TextBox 52"/>
          <p:cNvSpPr txBox="1"/>
          <p:nvPr/>
        </p:nvSpPr>
        <p:spPr>
          <a:xfrm>
            <a:off x="4714876" y="5429264"/>
            <a:ext cx="585417" cy="369332"/>
          </a:xfrm>
          <a:prstGeom prst="rect">
            <a:avLst/>
          </a:prstGeom>
          <a:noFill/>
        </p:spPr>
        <p:txBody>
          <a:bodyPr wrap="none" rtlCol="0">
            <a:spAutoFit/>
          </a:bodyPr>
          <a:lstStyle/>
          <a:p>
            <a:r>
              <a:rPr lang="en-GB" dirty="0" smtClean="0"/>
              <a:t>Sam</a:t>
            </a:r>
            <a:endParaRPr lang="en-GB" dirty="0"/>
          </a:p>
        </p:txBody>
      </p:sp>
      <p:sp>
        <p:nvSpPr>
          <p:cNvPr id="54" name="TextBox 53"/>
          <p:cNvSpPr txBox="1"/>
          <p:nvPr/>
        </p:nvSpPr>
        <p:spPr>
          <a:xfrm>
            <a:off x="4572000" y="4857760"/>
            <a:ext cx="734496" cy="369332"/>
          </a:xfrm>
          <a:prstGeom prst="rect">
            <a:avLst/>
          </a:prstGeom>
          <a:noFill/>
        </p:spPr>
        <p:txBody>
          <a:bodyPr wrap="none" rtlCol="0">
            <a:spAutoFit/>
          </a:bodyPr>
          <a:lstStyle/>
          <a:p>
            <a:r>
              <a:rPr lang="en-GB" dirty="0" smtClean="0"/>
              <a:t>Helen</a:t>
            </a:r>
            <a:endParaRPr lang="en-GB" dirty="0"/>
          </a:p>
        </p:txBody>
      </p:sp>
      <p:sp>
        <p:nvSpPr>
          <p:cNvPr id="55" name="TextBox 54"/>
          <p:cNvSpPr txBox="1"/>
          <p:nvPr/>
        </p:nvSpPr>
        <p:spPr>
          <a:xfrm>
            <a:off x="4553669" y="4572008"/>
            <a:ext cx="824265" cy="369332"/>
          </a:xfrm>
          <a:prstGeom prst="rect">
            <a:avLst/>
          </a:prstGeom>
          <a:noFill/>
        </p:spPr>
        <p:txBody>
          <a:bodyPr wrap="none" rtlCol="0">
            <a:spAutoFit/>
          </a:bodyPr>
          <a:lstStyle/>
          <a:p>
            <a:r>
              <a:rPr lang="en-GB" dirty="0" smtClean="0"/>
              <a:t>Martin</a:t>
            </a:r>
            <a:endParaRPr lang="en-GB" dirty="0"/>
          </a:p>
        </p:txBody>
      </p:sp>
      <p:sp>
        <p:nvSpPr>
          <p:cNvPr id="56" name="TextBox 55"/>
          <p:cNvSpPr txBox="1"/>
          <p:nvPr/>
        </p:nvSpPr>
        <p:spPr>
          <a:xfrm>
            <a:off x="5786446" y="4214818"/>
            <a:ext cx="542136" cy="369332"/>
          </a:xfrm>
          <a:prstGeom prst="rect">
            <a:avLst/>
          </a:prstGeom>
          <a:noFill/>
        </p:spPr>
        <p:txBody>
          <a:bodyPr wrap="none" rtlCol="0">
            <a:spAutoFit/>
          </a:bodyPr>
          <a:lstStyle/>
          <a:p>
            <a:r>
              <a:rPr lang="en-GB" dirty="0" smtClean="0"/>
              <a:t>Kim</a:t>
            </a:r>
            <a:endParaRPr lang="en-GB" dirty="0"/>
          </a:p>
        </p:txBody>
      </p:sp>
      <p:sp>
        <p:nvSpPr>
          <p:cNvPr id="57" name="TextBox 56"/>
          <p:cNvSpPr txBox="1"/>
          <p:nvPr/>
        </p:nvSpPr>
        <p:spPr>
          <a:xfrm>
            <a:off x="5757078" y="3929066"/>
            <a:ext cx="599395" cy="369332"/>
          </a:xfrm>
          <a:prstGeom prst="rect">
            <a:avLst/>
          </a:prstGeom>
          <a:noFill/>
        </p:spPr>
        <p:txBody>
          <a:bodyPr wrap="none" rtlCol="0">
            <a:spAutoFit/>
          </a:bodyPr>
          <a:lstStyle/>
          <a:p>
            <a:r>
              <a:rPr lang="en-GB" dirty="0" smtClean="0"/>
              <a:t>Kate</a:t>
            </a:r>
            <a:endParaRPr lang="en-GB" dirty="0"/>
          </a:p>
        </p:txBody>
      </p:sp>
      <p:sp>
        <p:nvSpPr>
          <p:cNvPr id="58" name="TextBox 57"/>
          <p:cNvSpPr txBox="1"/>
          <p:nvPr/>
        </p:nvSpPr>
        <p:spPr>
          <a:xfrm>
            <a:off x="5752720" y="5143512"/>
            <a:ext cx="697627" cy="369332"/>
          </a:xfrm>
          <a:prstGeom prst="rect">
            <a:avLst/>
          </a:prstGeom>
          <a:noFill/>
        </p:spPr>
        <p:txBody>
          <a:bodyPr wrap="none" rtlCol="0">
            <a:spAutoFit/>
          </a:bodyPr>
          <a:lstStyle/>
          <a:p>
            <a:r>
              <a:rPr lang="en-GB" dirty="0" smtClean="0"/>
              <a:t>Fiona</a:t>
            </a:r>
            <a:endParaRPr lang="en-GB" dirty="0"/>
          </a:p>
        </p:txBody>
      </p:sp>
      <p:sp>
        <p:nvSpPr>
          <p:cNvPr id="81" name="TextBox 80"/>
          <p:cNvSpPr txBox="1"/>
          <p:nvPr/>
        </p:nvSpPr>
        <p:spPr>
          <a:xfrm>
            <a:off x="5804777" y="5429264"/>
            <a:ext cx="585417" cy="369332"/>
          </a:xfrm>
          <a:prstGeom prst="rect">
            <a:avLst/>
          </a:prstGeom>
          <a:noFill/>
        </p:spPr>
        <p:txBody>
          <a:bodyPr wrap="none" rtlCol="0">
            <a:spAutoFit/>
          </a:bodyPr>
          <a:lstStyle/>
          <a:p>
            <a:r>
              <a:rPr lang="en-GB" dirty="0" smtClean="0"/>
              <a:t>Sam</a:t>
            </a:r>
            <a:endParaRPr lang="en-GB" dirty="0"/>
          </a:p>
        </p:txBody>
      </p:sp>
      <p:sp>
        <p:nvSpPr>
          <p:cNvPr id="82" name="TextBox 81"/>
          <p:cNvSpPr txBox="1"/>
          <p:nvPr/>
        </p:nvSpPr>
        <p:spPr>
          <a:xfrm>
            <a:off x="5661901" y="4857760"/>
            <a:ext cx="734496" cy="369332"/>
          </a:xfrm>
          <a:prstGeom prst="rect">
            <a:avLst/>
          </a:prstGeom>
          <a:noFill/>
        </p:spPr>
        <p:txBody>
          <a:bodyPr wrap="none" rtlCol="0">
            <a:spAutoFit/>
          </a:bodyPr>
          <a:lstStyle/>
          <a:p>
            <a:r>
              <a:rPr lang="en-GB" dirty="0" smtClean="0"/>
              <a:t>Helen</a:t>
            </a:r>
            <a:endParaRPr lang="en-GB" dirty="0"/>
          </a:p>
        </p:txBody>
      </p:sp>
      <p:sp>
        <p:nvSpPr>
          <p:cNvPr id="83" name="TextBox 82"/>
          <p:cNvSpPr txBox="1"/>
          <p:nvPr/>
        </p:nvSpPr>
        <p:spPr>
          <a:xfrm>
            <a:off x="5643570" y="4572008"/>
            <a:ext cx="824265" cy="369332"/>
          </a:xfrm>
          <a:prstGeom prst="rect">
            <a:avLst/>
          </a:prstGeom>
          <a:noFill/>
        </p:spPr>
        <p:txBody>
          <a:bodyPr wrap="none" rtlCol="0">
            <a:spAutoFit/>
          </a:bodyPr>
          <a:lstStyle/>
          <a:p>
            <a:r>
              <a:rPr lang="en-GB" dirty="0" smtClean="0"/>
              <a:t>Martin</a:t>
            </a:r>
            <a:endParaRPr lang="en-GB" dirty="0"/>
          </a:p>
        </p:txBody>
      </p:sp>
      <p:sp>
        <p:nvSpPr>
          <p:cNvPr id="84" name="TextBox 83"/>
          <p:cNvSpPr txBox="1"/>
          <p:nvPr/>
        </p:nvSpPr>
        <p:spPr>
          <a:xfrm>
            <a:off x="6786578" y="4500570"/>
            <a:ext cx="606256" cy="369332"/>
          </a:xfrm>
          <a:prstGeom prst="rect">
            <a:avLst/>
          </a:prstGeom>
          <a:noFill/>
        </p:spPr>
        <p:txBody>
          <a:bodyPr wrap="none" rtlCol="0">
            <a:spAutoFit/>
          </a:bodyPr>
          <a:lstStyle/>
          <a:p>
            <a:r>
              <a:rPr lang="en-GB" dirty="0" smtClean="0"/>
              <a:t>Jane</a:t>
            </a:r>
            <a:endParaRPr lang="en-GB" dirty="0"/>
          </a:p>
        </p:txBody>
      </p:sp>
      <p:sp>
        <p:nvSpPr>
          <p:cNvPr id="91" name="TextBox 90"/>
          <p:cNvSpPr txBox="1"/>
          <p:nvPr/>
        </p:nvSpPr>
        <p:spPr>
          <a:xfrm>
            <a:off x="6815946" y="4214818"/>
            <a:ext cx="542136" cy="369332"/>
          </a:xfrm>
          <a:prstGeom prst="rect">
            <a:avLst/>
          </a:prstGeom>
          <a:noFill/>
        </p:spPr>
        <p:txBody>
          <a:bodyPr wrap="none" rtlCol="0">
            <a:spAutoFit/>
          </a:bodyPr>
          <a:lstStyle/>
          <a:p>
            <a:r>
              <a:rPr lang="en-GB" dirty="0" smtClean="0"/>
              <a:t>Kim</a:t>
            </a:r>
            <a:endParaRPr lang="en-GB" dirty="0"/>
          </a:p>
        </p:txBody>
      </p:sp>
      <p:sp>
        <p:nvSpPr>
          <p:cNvPr id="92" name="TextBox 91"/>
          <p:cNvSpPr txBox="1"/>
          <p:nvPr/>
        </p:nvSpPr>
        <p:spPr>
          <a:xfrm>
            <a:off x="6786578" y="3929066"/>
            <a:ext cx="599395" cy="369332"/>
          </a:xfrm>
          <a:prstGeom prst="rect">
            <a:avLst/>
          </a:prstGeom>
          <a:noFill/>
        </p:spPr>
        <p:txBody>
          <a:bodyPr wrap="none" rtlCol="0">
            <a:spAutoFit/>
          </a:bodyPr>
          <a:lstStyle/>
          <a:p>
            <a:r>
              <a:rPr lang="en-GB" dirty="0" smtClean="0"/>
              <a:t>Kate</a:t>
            </a:r>
            <a:endParaRPr lang="en-GB" dirty="0"/>
          </a:p>
        </p:txBody>
      </p:sp>
      <p:sp>
        <p:nvSpPr>
          <p:cNvPr id="93" name="TextBox 92"/>
          <p:cNvSpPr txBox="1"/>
          <p:nvPr/>
        </p:nvSpPr>
        <p:spPr>
          <a:xfrm>
            <a:off x="6715140" y="4786322"/>
            <a:ext cx="824265" cy="369332"/>
          </a:xfrm>
          <a:prstGeom prst="rect">
            <a:avLst/>
          </a:prstGeom>
          <a:noFill/>
        </p:spPr>
        <p:txBody>
          <a:bodyPr wrap="none" rtlCol="0">
            <a:spAutoFit/>
          </a:bodyPr>
          <a:lstStyle/>
          <a:p>
            <a:r>
              <a:rPr lang="en-GB" dirty="0" smtClean="0"/>
              <a:t>Sophie</a:t>
            </a:r>
            <a:endParaRPr lang="en-GB" dirty="0"/>
          </a:p>
        </p:txBody>
      </p:sp>
      <p:sp>
        <p:nvSpPr>
          <p:cNvPr id="94" name="TextBox 93"/>
          <p:cNvSpPr txBox="1"/>
          <p:nvPr/>
        </p:nvSpPr>
        <p:spPr>
          <a:xfrm>
            <a:off x="6805959" y="5143512"/>
            <a:ext cx="697627" cy="369332"/>
          </a:xfrm>
          <a:prstGeom prst="rect">
            <a:avLst/>
          </a:prstGeom>
          <a:noFill/>
        </p:spPr>
        <p:txBody>
          <a:bodyPr wrap="none" rtlCol="0">
            <a:spAutoFit/>
          </a:bodyPr>
          <a:lstStyle/>
          <a:p>
            <a:r>
              <a:rPr lang="en-GB" dirty="0" smtClean="0"/>
              <a:t>Fiona</a:t>
            </a:r>
            <a:endParaRPr lang="en-GB" dirty="0"/>
          </a:p>
        </p:txBody>
      </p:sp>
      <p:sp>
        <p:nvSpPr>
          <p:cNvPr id="95" name="TextBox 94"/>
          <p:cNvSpPr txBox="1"/>
          <p:nvPr/>
        </p:nvSpPr>
        <p:spPr>
          <a:xfrm>
            <a:off x="6858016" y="5429264"/>
            <a:ext cx="585417" cy="369332"/>
          </a:xfrm>
          <a:prstGeom prst="rect">
            <a:avLst/>
          </a:prstGeom>
          <a:noFill/>
        </p:spPr>
        <p:txBody>
          <a:bodyPr wrap="none" rtlCol="0">
            <a:spAutoFit/>
          </a:bodyPr>
          <a:lstStyle/>
          <a:p>
            <a:r>
              <a:rPr lang="en-GB" dirty="0" smtClean="0"/>
              <a:t>Sam</a:t>
            </a:r>
            <a:endParaRPr lang="en-GB" dirty="0"/>
          </a:p>
        </p:txBody>
      </p:sp>
      <p:sp>
        <p:nvSpPr>
          <p:cNvPr id="96" name="TextBox 95"/>
          <p:cNvSpPr txBox="1"/>
          <p:nvPr/>
        </p:nvSpPr>
        <p:spPr>
          <a:xfrm>
            <a:off x="7929586" y="4286256"/>
            <a:ext cx="542136" cy="369332"/>
          </a:xfrm>
          <a:prstGeom prst="rect">
            <a:avLst/>
          </a:prstGeom>
          <a:noFill/>
        </p:spPr>
        <p:txBody>
          <a:bodyPr wrap="none" rtlCol="0">
            <a:spAutoFit/>
          </a:bodyPr>
          <a:lstStyle/>
          <a:p>
            <a:r>
              <a:rPr lang="en-GB" dirty="0" smtClean="0"/>
              <a:t>Kim</a:t>
            </a:r>
            <a:endParaRPr lang="en-GB" dirty="0"/>
          </a:p>
        </p:txBody>
      </p:sp>
      <p:sp>
        <p:nvSpPr>
          <p:cNvPr id="97" name="TextBox 96"/>
          <p:cNvSpPr txBox="1"/>
          <p:nvPr/>
        </p:nvSpPr>
        <p:spPr>
          <a:xfrm>
            <a:off x="7900218" y="4000504"/>
            <a:ext cx="599395" cy="369332"/>
          </a:xfrm>
          <a:prstGeom prst="rect">
            <a:avLst/>
          </a:prstGeom>
          <a:noFill/>
        </p:spPr>
        <p:txBody>
          <a:bodyPr wrap="none" rtlCol="0">
            <a:spAutoFit/>
          </a:bodyPr>
          <a:lstStyle/>
          <a:p>
            <a:r>
              <a:rPr lang="en-GB" dirty="0" smtClean="0"/>
              <a:t>Kate</a:t>
            </a:r>
            <a:endParaRPr lang="en-GB" dirty="0"/>
          </a:p>
        </p:txBody>
      </p:sp>
      <p:sp>
        <p:nvSpPr>
          <p:cNvPr id="98" name="TextBox 97"/>
          <p:cNvSpPr txBox="1"/>
          <p:nvPr/>
        </p:nvSpPr>
        <p:spPr>
          <a:xfrm>
            <a:off x="7858148" y="4572008"/>
            <a:ext cx="606256" cy="369332"/>
          </a:xfrm>
          <a:prstGeom prst="rect">
            <a:avLst/>
          </a:prstGeom>
          <a:noFill/>
        </p:spPr>
        <p:txBody>
          <a:bodyPr wrap="none" rtlCol="0">
            <a:spAutoFit/>
          </a:bodyPr>
          <a:lstStyle/>
          <a:p>
            <a:r>
              <a:rPr lang="en-GB" dirty="0" smtClean="0"/>
              <a:t>Jane</a:t>
            </a:r>
            <a:endParaRPr lang="en-GB" dirty="0"/>
          </a:p>
        </p:txBody>
      </p:sp>
      <p:sp>
        <p:nvSpPr>
          <p:cNvPr id="99" name="TextBox 98"/>
          <p:cNvSpPr txBox="1"/>
          <p:nvPr/>
        </p:nvSpPr>
        <p:spPr>
          <a:xfrm>
            <a:off x="7786710" y="4857760"/>
            <a:ext cx="824265" cy="369332"/>
          </a:xfrm>
          <a:prstGeom prst="rect">
            <a:avLst/>
          </a:prstGeom>
          <a:noFill/>
        </p:spPr>
        <p:txBody>
          <a:bodyPr wrap="none" rtlCol="0">
            <a:spAutoFit/>
          </a:bodyPr>
          <a:lstStyle/>
          <a:p>
            <a:r>
              <a:rPr lang="en-GB" dirty="0" smtClean="0"/>
              <a:t>Sophie</a:t>
            </a:r>
            <a:endParaRPr lang="en-GB" dirty="0"/>
          </a:p>
        </p:txBody>
      </p:sp>
      <p:sp>
        <p:nvSpPr>
          <p:cNvPr id="100" name="TextBox 99"/>
          <p:cNvSpPr txBox="1"/>
          <p:nvPr/>
        </p:nvSpPr>
        <p:spPr>
          <a:xfrm>
            <a:off x="7786710" y="5429264"/>
            <a:ext cx="734496" cy="369332"/>
          </a:xfrm>
          <a:prstGeom prst="rect">
            <a:avLst/>
          </a:prstGeom>
          <a:noFill/>
        </p:spPr>
        <p:txBody>
          <a:bodyPr wrap="none" rtlCol="0">
            <a:spAutoFit/>
          </a:bodyPr>
          <a:lstStyle/>
          <a:p>
            <a:r>
              <a:rPr lang="en-GB" dirty="0" smtClean="0"/>
              <a:t>Helen</a:t>
            </a:r>
            <a:endParaRPr lang="en-GB" dirty="0"/>
          </a:p>
        </p:txBody>
      </p:sp>
      <p:sp>
        <p:nvSpPr>
          <p:cNvPr id="101" name="TextBox 100"/>
          <p:cNvSpPr txBox="1"/>
          <p:nvPr/>
        </p:nvSpPr>
        <p:spPr>
          <a:xfrm>
            <a:off x="7768379" y="5143512"/>
            <a:ext cx="824265" cy="369332"/>
          </a:xfrm>
          <a:prstGeom prst="rect">
            <a:avLst/>
          </a:prstGeom>
          <a:noFill/>
        </p:spPr>
        <p:txBody>
          <a:bodyPr wrap="none" rtlCol="0">
            <a:spAutoFit/>
          </a:bodyPr>
          <a:lstStyle/>
          <a:p>
            <a:r>
              <a:rPr lang="en-GB" dirty="0" smtClean="0"/>
              <a:t>Martin</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1865</TotalTime>
  <Words>136</Words>
  <Application>Microsoft Office PowerPoint</Application>
  <PresentationFormat>On-screen Show (4:3)</PresentationFormat>
  <Paragraphs>54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Introduction to  Interprofessional Education (IPE)</vt:lpstr>
      <vt:lpstr>The Activity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Interprofessional Skills</dc:title>
  <dc:creator>Tierney Kinnison</dc:creator>
  <cp:lastModifiedBy>Tierney Kinnison</cp:lastModifiedBy>
  <cp:revision>148</cp:revision>
  <dcterms:created xsi:type="dcterms:W3CDTF">2009-04-23T12:40:15Z</dcterms:created>
  <dcterms:modified xsi:type="dcterms:W3CDTF">2010-02-23T16:41:06Z</dcterms:modified>
</cp:coreProperties>
</file>