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9" r:id="rId4"/>
    <p:sldId id="261" r:id="rId5"/>
    <p:sldId id="260" r:id="rId6"/>
    <p:sldId id="264" r:id="rId7"/>
    <p:sldId id="265" r:id="rId8"/>
    <p:sldId id="266" r:id="rId9"/>
    <p:sldId id="263"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99"/>
    <a:srgbClr val="8CC63F"/>
    <a:srgbClr val="002D55"/>
    <a:srgbClr val="64C8D0"/>
    <a:srgbClr val="5FD0D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F982803-3D55-4C2E-A10B-EC70C241B815}" type="datetimeFigureOut">
              <a:rPr lang="en-US" smtClean="0"/>
              <a:pPr/>
              <a:t>3/8/2010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DB688-4AF6-4A38-A922-1AC4BBE1B29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982803-3D55-4C2E-A10B-EC70C241B815}" type="datetimeFigureOut">
              <a:rPr lang="en-US" smtClean="0"/>
              <a:pPr/>
              <a:t>3/8/2010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DB688-4AF6-4A38-A922-1AC4BBE1B29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982803-3D55-4C2E-A10B-EC70C241B815}" type="datetimeFigureOut">
              <a:rPr lang="en-US" smtClean="0"/>
              <a:pPr/>
              <a:t>3/8/2010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DB688-4AF6-4A38-A922-1AC4BBE1B29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982803-3D55-4C2E-A10B-EC70C241B815}" type="datetimeFigureOut">
              <a:rPr lang="en-US" smtClean="0"/>
              <a:pPr/>
              <a:t>3/8/2010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DB688-4AF6-4A38-A922-1AC4BBE1B29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982803-3D55-4C2E-A10B-EC70C241B815}" type="datetimeFigureOut">
              <a:rPr lang="en-US" smtClean="0"/>
              <a:pPr/>
              <a:t>3/8/2010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4DB688-4AF6-4A38-A922-1AC4BBE1B29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F982803-3D55-4C2E-A10B-EC70C241B815}" type="datetimeFigureOut">
              <a:rPr lang="en-US" smtClean="0"/>
              <a:pPr/>
              <a:t>3/8/2010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4DB688-4AF6-4A38-A922-1AC4BBE1B29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F982803-3D55-4C2E-A10B-EC70C241B815}" type="datetimeFigureOut">
              <a:rPr lang="en-US" smtClean="0"/>
              <a:pPr/>
              <a:t>3/8/2010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4DB688-4AF6-4A38-A922-1AC4BBE1B29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F982803-3D55-4C2E-A10B-EC70C241B815}" type="datetimeFigureOut">
              <a:rPr lang="en-US" smtClean="0"/>
              <a:pPr/>
              <a:t>3/8/2010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4DB688-4AF6-4A38-A922-1AC4BBE1B29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82803-3D55-4C2E-A10B-EC70C241B815}" type="datetimeFigureOut">
              <a:rPr lang="en-US" smtClean="0"/>
              <a:pPr/>
              <a:t>3/8/2010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4DB688-4AF6-4A38-A922-1AC4BBE1B29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82803-3D55-4C2E-A10B-EC70C241B815}" type="datetimeFigureOut">
              <a:rPr lang="en-US" smtClean="0"/>
              <a:pPr/>
              <a:t>3/8/2010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4DB688-4AF6-4A38-A922-1AC4BBE1B29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82803-3D55-4C2E-A10B-EC70C241B815}" type="datetimeFigureOut">
              <a:rPr lang="en-US" smtClean="0"/>
              <a:pPr/>
              <a:t>3/8/2010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4DB688-4AF6-4A38-A922-1AC4BBE1B29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82803-3D55-4C2E-A10B-EC70C241B815}" type="datetimeFigureOut">
              <a:rPr lang="en-US" smtClean="0"/>
              <a:pPr/>
              <a:t>3/8/2010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DB688-4AF6-4A38-A922-1AC4BBE1B29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00364" y="4748234"/>
            <a:ext cx="3143272" cy="823906"/>
          </a:xfrm>
        </p:spPr>
        <p:txBody>
          <a:bodyPr>
            <a:normAutofit/>
          </a:bodyPr>
          <a:lstStyle/>
          <a:p>
            <a:r>
              <a:rPr lang="en-GB" sz="3600" dirty="0" smtClean="0">
                <a:solidFill>
                  <a:schemeClr val="tx1"/>
                </a:solidFill>
              </a:rPr>
              <a:t>‘Talking Walls’</a:t>
            </a:r>
            <a:endParaRPr lang="en-GB" sz="1700" dirty="0" smtClean="0">
              <a:solidFill>
                <a:schemeClr val="tx1"/>
              </a:solidFill>
            </a:endParaRPr>
          </a:p>
        </p:txBody>
      </p:sp>
      <p:pic>
        <p:nvPicPr>
          <p:cNvPr id="4" name="Picture 6" descr="RVC_Logo_Pos_2592"/>
          <p:cNvPicPr>
            <a:picLocks noChangeAspect="1" noChangeArrowheads="1"/>
          </p:cNvPicPr>
          <p:nvPr/>
        </p:nvPicPr>
        <p:blipFill>
          <a:blip r:embed="rId2" cstate="print"/>
          <a:srcRect/>
          <a:stretch>
            <a:fillRect/>
          </a:stretch>
        </p:blipFill>
        <p:spPr bwMode="auto">
          <a:xfrm>
            <a:off x="163218" y="71414"/>
            <a:ext cx="2694270" cy="1500198"/>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5307028" y="0"/>
            <a:ext cx="1479550" cy="1714500"/>
          </a:xfrm>
          <a:prstGeom prst="rect">
            <a:avLst/>
          </a:prstGeom>
          <a:solidFill>
            <a:srgbClr val="82E83C"/>
          </a:solidFill>
          <a:ln w="9525">
            <a:noFill/>
            <a:miter lim="800000"/>
            <a:headEnd/>
            <a:tailEnd/>
          </a:ln>
        </p:spPr>
      </p:pic>
      <p:pic>
        <p:nvPicPr>
          <p:cNvPr id="6" name="Picture 5" descr="LIVE_Logo.gif"/>
          <p:cNvPicPr>
            <a:picLocks noChangeAspect="1"/>
          </p:cNvPicPr>
          <p:nvPr/>
        </p:nvPicPr>
        <p:blipFill>
          <a:blip r:embed="rId4" cstate="print"/>
          <a:stretch>
            <a:fillRect/>
          </a:stretch>
        </p:blipFill>
        <p:spPr>
          <a:xfrm>
            <a:off x="3288988" y="0"/>
            <a:ext cx="1568764" cy="1643074"/>
          </a:xfrm>
          <a:prstGeom prst="rect">
            <a:avLst/>
          </a:prstGeom>
        </p:spPr>
      </p:pic>
      <p:pic>
        <p:nvPicPr>
          <p:cNvPr id="7" name="Picture 2" descr="C:\Documents and Settings\tkinnison\Local Settings\Temporary Internet Files\Content.IE5\85QFD2AZ\MCj04247320000[1].wmf"/>
          <p:cNvPicPr>
            <a:picLocks noChangeAspect="1" noChangeArrowheads="1"/>
          </p:cNvPicPr>
          <p:nvPr/>
        </p:nvPicPr>
        <p:blipFill>
          <a:blip r:embed="rId5" cstate="print"/>
          <a:srcRect/>
          <a:stretch>
            <a:fillRect/>
          </a:stretch>
        </p:blipFill>
        <p:spPr bwMode="auto">
          <a:xfrm>
            <a:off x="428596" y="2317755"/>
            <a:ext cx="1063625" cy="1825625"/>
          </a:xfrm>
          <a:prstGeom prst="rect">
            <a:avLst/>
          </a:prstGeom>
          <a:noFill/>
        </p:spPr>
      </p:pic>
      <p:sp>
        <p:nvSpPr>
          <p:cNvPr id="9" name="Rectangle 8"/>
          <p:cNvSpPr/>
          <p:nvPr/>
        </p:nvSpPr>
        <p:spPr>
          <a:xfrm rot="2714092">
            <a:off x="419726" y="4728525"/>
            <a:ext cx="2928926" cy="1446550"/>
          </a:xfrm>
          <a:prstGeom prst="rect">
            <a:avLst/>
          </a:prstGeom>
          <a:noFill/>
        </p:spPr>
        <p:txBody>
          <a:bodyPr wrap="square" lIns="91440" tIns="45720" rIns="91440" bIns="45720">
            <a:spAutoFit/>
          </a:bodyPr>
          <a:lstStyle/>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Vets</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Left-Right Arrow 10"/>
          <p:cNvSpPr/>
          <p:nvPr/>
        </p:nvSpPr>
        <p:spPr>
          <a:xfrm>
            <a:off x="1785918" y="2808694"/>
            <a:ext cx="5572164" cy="2428892"/>
          </a:xfrm>
          <a:prstGeom prst="lef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Interprofessional Skills</a:t>
            </a:r>
            <a:endParaRPr lang="en-GB" sz="4000" dirty="0"/>
          </a:p>
        </p:txBody>
      </p:sp>
      <p:pic>
        <p:nvPicPr>
          <p:cNvPr id="13" name="Picture 12" descr="Nurse.bmp"/>
          <p:cNvPicPr>
            <a:picLocks noChangeAspect="1"/>
          </p:cNvPicPr>
          <p:nvPr/>
        </p:nvPicPr>
        <p:blipFill>
          <a:blip r:embed="rId6" cstate="print"/>
          <a:stretch>
            <a:fillRect/>
          </a:stretch>
        </p:blipFill>
        <p:spPr>
          <a:xfrm>
            <a:off x="7715272" y="2214554"/>
            <a:ext cx="1181100" cy="2066925"/>
          </a:xfrm>
          <a:prstGeom prst="rect">
            <a:avLst/>
          </a:prstGeom>
        </p:spPr>
      </p:pic>
      <p:sp>
        <p:nvSpPr>
          <p:cNvPr id="10" name="Rectangle 9"/>
          <p:cNvSpPr/>
          <p:nvPr/>
        </p:nvSpPr>
        <p:spPr>
          <a:xfrm rot="18882800">
            <a:off x="4994358" y="4707520"/>
            <a:ext cx="3991996" cy="1446550"/>
          </a:xfrm>
          <a:prstGeom prst="rect">
            <a:avLst/>
          </a:prstGeom>
          <a:noFill/>
        </p:spPr>
        <p:txBody>
          <a:bodyPr wrap="square" lIns="91440" tIns="45720" rIns="91440" bIns="45720">
            <a:spAutoFit/>
          </a:bodyPr>
          <a:lstStyle/>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Nurses</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TextBox 11"/>
          <p:cNvSpPr txBox="1"/>
          <p:nvPr/>
        </p:nvSpPr>
        <p:spPr>
          <a:xfrm>
            <a:off x="7429520" y="142852"/>
            <a:ext cx="1428759" cy="1569660"/>
          </a:xfrm>
          <a:prstGeom prst="rect">
            <a:avLst/>
          </a:prstGeom>
          <a:noFill/>
          <a:ln>
            <a:solidFill>
              <a:schemeClr val="tx1"/>
            </a:solidFill>
          </a:ln>
        </p:spPr>
        <p:txBody>
          <a:bodyPr wrap="square" rtlCol="0">
            <a:spAutoFit/>
          </a:bodyPr>
          <a:lstStyle/>
          <a:p>
            <a:r>
              <a:rPr lang="en-GB" sz="1600" dirty="0" smtClean="0"/>
              <a:t>This resource was developed by LIVE, RVC with funding from </a:t>
            </a:r>
            <a:r>
              <a:rPr lang="en-GB" sz="1600" dirty="0" err="1" smtClean="0"/>
              <a:t>VetNetLLN</a:t>
            </a:r>
            <a:endParaRPr lang="en-GB" sz="1600" dirty="0"/>
          </a:p>
        </p:txBody>
      </p:sp>
      <p:sp>
        <p:nvSpPr>
          <p:cNvPr id="14" name="TextBox 13"/>
          <p:cNvSpPr txBox="1"/>
          <p:nvPr/>
        </p:nvSpPr>
        <p:spPr>
          <a:xfrm>
            <a:off x="2643174" y="6119360"/>
            <a:ext cx="3214710" cy="677108"/>
          </a:xfrm>
          <a:prstGeom prst="rect">
            <a:avLst/>
          </a:prstGeom>
          <a:noFill/>
        </p:spPr>
        <p:txBody>
          <a:bodyPr wrap="square" rtlCol="0">
            <a:spAutoFit/>
          </a:bodyPr>
          <a:lstStyle/>
          <a:p>
            <a:pPr algn="ctr"/>
            <a:r>
              <a:rPr lang="en-GB" sz="1400" dirty="0" smtClean="0"/>
              <a:t>RVC Project Team: </a:t>
            </a:r>
          </a:p>
          <a:p>
            <a:pPr algn="ctr"/>
            <a:r>
              <a:rPr lang="en-GB" sz="1200" dirty="0" smtClean="0"/>
              <a:t>Tierney Kinnison, </a:t>
            </a:r>
            <a:r>
              <a:rPr lang="en-GB" sz="1200" dirty="0" err="1" smtClean="0"/>
              <a:t>Perdi</a:t>
            </a:r>
            <a:r>
              <a:rPr lang="en-GB" sz="1200" dirty="0" smtClean="0"/>
              <a:t> Welsh, </a:t>
            </a:r>
            <a:r>
              <a:rPr lang="en-GB" sz="1200" smtClean="0"/>
              <a:t>Rachel Lumbis </a:t>
            </a:r>
            <a:r>
              <a:rPr lang="en-GB" sz="1200" dirty="0" smtClean="0"/>
              <a:t>Hilary Orpet, Sue Gregory, Sarah Baillie</a:t>
            </a:r>
            <a:endParaRPr lang="en-GB"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Practicing Vets’ &amp; VNs’ </a:t>
            </a:r>
            <a:br>
              <a:rPr lang="en-GB" dirty="0" smtClean="0"/>
            </a:br>
            <a:r>
              <a:rPr lang="en-GB" dirty="0" smtClean="0"/>
              <a:t>view of a VN’s Role</a:t>
            </a:r>
            <a:endParaRPr lang="en-GB" dirty="0"/>
          </a:p>
        </p:txBody>
      </p:sp>
      <p:pic>
        <p:nvPicPr>
          <p:cNvPr id="4" name="Picture 3" descr="P1010434.JPG"/>
          <p:cNvPicPr>
            <a:picLocks noChangeAspect="1"/>
          </p:cNvPicPr>
          <p:nvPr/>
        </p:nvPicPr>
        <p:blipFill>
          <a:blip r:embed="rId2" cstate="print"/>
          <a:srcRect l="9722" t="15625" r="13889" b="15625"/>
          <a:stretch>
            <a:fillRect/>
          </a:stretch>
        </p:blipFill>
        <p:spPr>
          <a:xfrm>
            <a:off x="571472" y="1428736"/>
            <a:ext cx="3929090" cy="4786346"/>
          </a:xfrm>
          <a:prstGeom prst="rect">
            <a:avLst/>
          </a:prstGeom>
        </p:spPr>
      </p:pic>
      <p:pic>
        <p:nvPicPr>
          <p:cNvPr id="5" name="Picture 4" descr="P1010436.JPG"/>
          <p:cNvPicPr>
            <a:picLocks noChangeAspect="1"/>
          </p:cNvPicPr>
          <p:nvPr/>
        </p:nvPicPr>
        <p:blipFill>
          <a:blip r:embed="rId3" cstate="print"/>
          <a:srcRect l="8333" t="15625" r="15278" b="14583"/>
          <a:stretch>
            <a:fillRect/>
          </a:stretch>
        </p:blipFill>
        <p:spPr>
          <a:xfrm>
            <a:off x="4572000" y="1428736"/>
            <a:ext cx="3929090" cy="4786346"/>
          </a:xfrm>
          <a:prstGeom prst="rect">
            <a:avLst/>
          </a:prstGeom>
        </p:spPr>
      </p:pic>
      <p:sp>
        <p:nvSpPr>
          <p:cNvPr id="6" name="TextBox 5"/>
          <p:cNvSpPr txBox="1"/>
          <p:nvPr/>
        </p:nvSpPr>
        <p:spPr>
          <a:xfrm>
            <a:off x="1714480" y="6143644"/>
            <a:ext cx="5797677" cy="461665"/>
          </a:xfrm>
          <a:prstGeom prst="rect">
            <a:avLst/>
          </a:prstGeom>
          <a:noFill/>
        </p:spPr>
        <p:txBody>
          <a:bodyPr wrap="none" rtlCol="0">
            <a:spAutoFit/>
          </a:bodyPr>
          <a:lstStyle/>
          <a:p>
            <a:r>
              <a:rPr lang="en-GB" sz="2400" dirty="0" smtClean="0"/>
              <a:t>Are these suggestions any different to yours?</a:t>
            </a:r>
            <a:endParaRPr lang="en-GB"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Practicing Vets’ and VNs’ </a:t>
            </a:r>
            <a:br>
              <a:rPr lang="en-GB" dirty="0" smtClean="0"/>
            </a:br>
            <a:r>
              <a:rPr lang="en-GB" dirty="0" smtClean="0"/>
              <a:t>view of a Vet’s Role</a:t>
            </a:r>
            <a:endParaRPr lang="en-GB" dirty="0"/>
          </a:p>
        </p:txBody>
      </p:sp>
      <p:pic>
        <p:nvPicPr>
          <p:cNvPr id="4" name="Picture 3" descr="P1010435.JPG"/>
          <p:cNvPicPr>
            <a:picLocks noChangeAspect="1"/>
          </p:cNvPicPr>
          <p:nvPr/>
        </p:nvPicPr>
        <p:blipFill>
          <a:blip r:embed="rId2" cstate="print"/>
          <a:srcRect l="8333" t="14583" r="11111" b="15625"/>
          <a:stretch>
            <a:fillRect/>
          </a:stretch>
        </p:blipFill>
        <p:spPr>
          <a:xfrm>
            <a:off x="357158" y="1428736"/>
            <a:ext cx="4143404" cy="4786346"/>
          </a:xfrm>
          <a:prstGeom prst="rect">
            <a:avLst/>
          </a:prstGeom>
        </p:spPr>
      </p:pic>
      <p:pic>
        <p:nvPicPr>
          <p:cNvPr id="5" name="Picture 4" descr="P1010437.JPG"/>
          <p:cNvPicPr>
            <a:picLocks noChangeAspect="1"/>
          </p:cNvPicPr>
          <p:nvPr/>
        </p:nvPicPr>
        <p:blipFill>
          <a:blip r:embed="rId3" cstate="print"/>
          <a:srcRect l="5555" t="13541" r="13889" b="16666"/>
          <a:stretch>
            <a:fillRect/>
          </a:stretch>
        </p:blipFill>
        <p:spPr>
          <a:xfrm>
            <a:off x="4643438" y="1428736"/>
            <a:ext cx="4143404" cy="4786346"/>
          </a:xfrm>
          <a:prstGeom prst="rect">
            <a:avLst/>
          </a:prstGeom>
        </p:spPr>
      </p:pic>
      <p:sp>
        <p:nvSpPr>
          <p:cNvPr id="6" name="TextBox 5"/>
          <p:cNvSpPr txBox="1"/>
          <p:nvPr/>
        </p:nvSpPr>
        <p:spPr>
          <a:xfrm>
            <a:off x="1714480" y="6215082"/>
            <a:ext cx="5797677" cy="461665"/>
          </a:xfrm>
          <a:prstGeom prst="rect">
            <a:avLst/>
          </a:prstGeom>
          <a:noFill/>
        </p:spPr>
        <p:txBody>
          <a:bodyPr wrap="none" rtlCol="0">
            <a:spAutoFit/>
          </a:bodyPr>
          <a:lstStyle/>
          <a:p>
            <a:r>
              <a:rPr lang="en-GB" sz="2400" dirty="0" smtClean="0"/>
              <a:t>Are these suggestions any different to yours?</a:t>
            </a:r>
            <a:endParaRPr lang="en-GB"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solidFill>
                  <a:srgbClr val="002D55"/>
                </a:solidFill>
              </a:rPr>
              <a:t>Points to discuss:</a:t>
            </a:r>
          </a:p>
          <a:p>
            <a:pPr lvl="1"/>
            <a:r>
              <a:rPr lang="en-GB" dirty="0" smtClean="0">
                <a:solidFill>
                  <a:srgbClr val="002D55"/>
                </a:solidFill>
              </a:rPr>
              <a:t>Consider the diversity of each profession’s role</a:t>
            </a:r>
          </a:p>
          <a:p>
            <a:pPr lvl="1"/>
            <a:r>
              <a:rPr lang="en-GB" dirty="0" smtClean="0">
                <a:solidFill>
                  <a:srgbClr val="002D55"/>
                </a:solidFill>
              </a:rPr>
              <a:t>Do vets and VNs have many common roles and duties?</a:t>
            </a:r>
          </a:p>
          <a:p>
            <a:pPr lvl="1"/>
            <a:r>
              <a:rPr lang="en-GB" dirty="0" smtClean="0">
                <a:solidFill>
                  <a:srgbClr val="002D55"/>
                </a:solidFill>
              </a:rPr>
              <a:t>Can you see any benefits of interprofessional education, like today’s session?</a:t>
            </a:r>
          </a:p>
          <a:p>
            <a:endParaRPr lang="en-GB" dirty="0"/>
          </a:p>
        </p:txBody>
      </p:sp>
      <p:sp>
        <p:nvSpPr>
          <p:cNvPr id="5" name="Title 1"/>
          <p:cNvSpPr txBox="1">
            <a:spLocks/>
          </p:cNvSpPr>
          <p:nvPr/>
        </p:nvSpPr>
        <p:spPr>
          <a:xfrm>
            <a:off x="428596" y="285728"/>
            <a:ext cx="8229600" cy="1143000"/>
          </a:xfrm>
          <a:prstGeom prst="rect">
            <a:avLst/>
          </a:prstGeom>
          <a:solidFill>
            <a:srgbClr val="64C8D0">
              <a:alpha val="25000"/>
            </a:srgb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smtClean="0">
                <a:ln>
                  <a:noFill/>
                </a:ln>
                <a:solidFill>
                  <a:srgbClr val="8CC63F"/>
                </a:solidFill>
                <a:effectLst/>
                <a:uLnTx/>
                <a:uFillTx/>
                <a:latin typeface="+mj-lt"/>
                <a:ea typeface="+mj-ea"/>
                <a:cs typeface="+mj-cs"/>
              </a:rPr>
              <a:t>Group Discussion</a:t>
            </a:r>
            <a:endParaRPr kumimoji="0" lang="en-GB" sz="4400" b="0" i="0" u="none" strike="noStrike" kern="1200" cap="none" spc="0" normalizeH="0" baseline="0" noProof="0" dirty="0">
              <a:ln>
                <a:noFill/>
              </a:ln>
              <a:solidFill>
                <a:srgbClr val="8CC63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2072"/>
          </a:xfrm>
        </p:spPr>
        <p:txBody>
          <a:bodyPr>
            <a:normAutofit/>
          </a:bodyPr>
          <a:lstStyle/>
          <a:p>
            <a:pPr>
              <a:buBlip>
                <a:blip r:embed="rId2"/>
              </a:buBlip>
            </a:pPr>
            <a:r>
              <a:rPr lang="en-GB" sz="2600" dirty="0" smtClean="0">
                <a:solidFill>
                  <a:srgbClr val="002D55"/>
                </a:solidFill>
              </a:rPr>
              <a:t>Interprofessional skills are those abilities that enable us to work with people from other professions within the veterinary surgery, in order to achieve                    common goals such as improving the                          health of patients</a:t>
            </a:r>
          </a:p>
          <a:p>
            <a:pPr>
              <a:buBlip>
                <a:blip r:embed="rId2"/>
              </a:buBlip>
            </a:pPr>
            <a:endParaRPr lang="en-GB" sz="800" dirty="0" smtClean="0">
              <a:solidFill>
                <a:srgbClr val="002D55"/>
              </a:solidFill>
            </a:endParaRPr>
          </a:p>
          <a:p>
            <a:pPr>
              <a:buBlip>
                <a:blip r:embed="rId2"/>
              </a:buBlip>
            </a:pPr>
            <a:r>
              <a:rPr lang="en-GB" sz="2600" dirty="0" smtClean="0">
                <a:solidFill>
                  <a:srgbClr val="002D55"/>
                </a:solidFill>
              </a:rPr>
              <a:t>What do you, as veterinary students and </a:t>
            </a:r>
            <a:br>
              <a:rPr lang="en-GB" sz="2600" dirty="0" smtClean="0">
                <a:solidFill>
                  <a:srgbClr val="002D55"/>
                </a:solidFill>
              </a:rPr>
            </a:br>
            <a:r>
              <a:rPr lang="en-GB" sz="2600" dirty="0" smtClean="0">
                <a:solidFill>
                  <a:srgbClr val="002D55"/>
                </a:solidFill>
              </a:rPr>
              <a:t>VN students, know about your own, and each other’s professions and professional roles?</a:t>
            </a:r>
          </a:p>
          <a:p>
            <a:pPr>
              <a:buBlip>
                <a:blip r:embed="rId2"/>
              </a:buBlip>
            </a:pPr>
            <a:r>
              <a:rPr lang="en-GB" sz="2600" dirty="0" smtClean="0">
                <a:solidFill>
                  <a:srgbClr val="002D55"/>
                </a:solidFill>
              </a:rPr>
              <a:t>In order to work well together, the                      professions should know about each                          other’s roles and responsibilities</a:t>
            </a:r>
          </a:p>
          <a:p>
            <a:pPr>
              <a:buNone/>
            </a:pPr>
            <a:endParaRPr lang="en-GB" sz="800" dirty="0" smtClean="0">
              <a:solidFill>
                <a:srgbClr val="002D55"/>
              </a:solidFill>
            </a:endParaRPr>
          </a:p>
        </p:txBody>
      </p:sp>
      <p:sp>
        <p:nvSpPr>
          <p:cNvPr id="4" name="Title 1"/>
          <p:cNvSpPr>
            <a:spLocks noGrp="1"/>
          </p:cNvSpPr>
          <p:nvPr>
            <p:ph type="title"/>
          </p:nvPr>
        </p:nvSpPr>
        <p:spPr>
          <a:solidFill>
            <a:srgbClr val="64C8D0">
              <a:alpha val="25000"/>
            </a:srgbClr>
          </a:solidFill>
        </p:spPr>
        <p:txBody>
          <a:bodyPr>
            <a:normAutofit fontScale="90000"/>
          </a:bodyPr>
          <a:lstStyle/>
          <a:p>
            <a:r>
              <a:rPr lang="en-GB" dirty="0" smtClean="0">
                <a:solidFill>
                  <a:srgbClr val="8CC63F"/>
                </a:solidFill>
              </a:rPr>
              <a:t>Introduction to Interprofessional Education</a:t>
            </a:r>
            <a:endParaRPr lang="en-GB" dirty="0">
              <a:solidFill>
                <a:srgbClr val="8CC63F"/>
              </a:solidFill>
            </a:endParaRPr>
          </a:p>
        </p:txBody>
      </p:sp>
      <p:pic>
        <p:nvPicPr>
          <p:cNvPr id="7" name="Picture 6" descr="DSCN1087_small.JPG"/>
          <p:cNvPicPr>
            <a:picLocks noChangeAspect="1"/>
          </p:cNvPicPr>
          <p:nvPr/>
        </p:nvPicPr>
        <p:blipFill>
          <a:blip r:embed="rId3" cstate="print"/>
          <a:stretch>
            <a:fillRect/>
          </a:stretch>
        </p:blipFill>
        <p:spPr>
          <a:xfrm>
            <a:off x="6500826" y="4857760"/>
            <a:ext cx="2494800" cy="1871100"/>
          </a:xfrm>
          <a:prstGeom prst="rect">
            <a:avLst/>
          </a:prstGeom>
        </p:spPr>
      </p:pic>
      <p:pic>
        <p:nvPicPr>
          <p:cNvPr id="8" name="Picture 7" descr="Willow Sleeping Beauty.jpg"/>
          <p:cNvPicPr>
            <a:picLocks noChangeAspect="1"/>
          </p:cNvPicPr>
          <p:nvPr/>
        </p:nvPicPr>
        <p:blipFill>
          <a:blip r:embed="rId4" cstate="print"/>
          <a:srcRect l="9182" t="28913" r="26299" b="16612"/>
          <a:stretch>
            <a:fillRect/>
          </a:stretch>
        </p:blipFill>
        <p:spPr>
          <a:xfrm>
            <a:off x="6715140" y="2571744"/>
            <a:ext cx="2286016" cy="14462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Blip>
                <a:blip r:embed="rId2"/>
              </a:buBlip>
            </a:pPr>
            <a:r>
              <a:rPr lang="en-GB" dirty="0" smtClean="0">
                <a:solidFill>
                  <a:srgbClr val="002D55"/>
                </a:solidFill>
              </a:rPr>
              <a:t>Brief overview of the ‘Talking Walls’ session</a:t>
            </a:r>
          </a:p>
          <a:p>
            <a:pPr>
              <a:buBlip>
                <a:blip r:embed="rId2"/>
              </a:buBlip>
            </a:pPr>
            <a:r>
              <a:rPr lang="en-GB" dirty="0" smtClean="0">
                <a:solidFill>
                  <a:srgbClr val="002D55"/>
                </a:solidFill>
              </a:rPr>
              <a:t>Split into small groups</a:t>
            </a:r>
          </a:p>
          <a:p>
            <a:pPr>
              <a:buBlip>
                <a:blip r:embed="rId2"/>
              </a:buBlip>
            </a:pPr>
            <a:r>
              <a:rPr lang="en-GB" dirty="0" smtClean="0">
                <a:solidFill>
                  <a:srgbClr val="002D55"/>
                </a:solidFill>
              </a:rPr>
              <a:t>Talking Walls Activity</a:t>
            </a:r>
          </a:p>
          <a:p>
            <a:pPr lvl="1">
              <a:buBlip>
                <a:blip r:embed="rId2"/>
              </a:buBlip>
            </a:pPr>
            <a:r>
              <a:rPr lang="en-GB" dirty="0" smtClean="0">
                <a:solidFill>
                  <a:srgbClr val="002D55"/>
                </a:solidFill>
              </a:rPr>
              <a:t>How to get started</a:t>
            </a:r>
          </a:p>
          <a:p>
            <a:pPr lvl="1">
              <a:buBlip>
                <a:blip r:embed="rId2"/>
              </a:buBlip>
            </a:pPr>
            <a:r>
              <a:rPr lang="en-GB" dirty="0" smtClean="0">
                <a:solidFill>
                  <a:srgbClr val="002D55"/>
                </a:solidFill>
              </a:rPr>
              <a:t>Mini-group activity</a:t>
            </a:r>
          </a:p>
          <a:p>
            <a:pPr lvl="1">
              <a:buBlip>
                <a:blip r:embed="rId2"/>
              </a:buBlip>
            </a:pPr>
            <a:r>
              <a:rPr lang="en-GB" dirty="0" smtClean="0">
                <a:solidFill>
                  <a:srgbClr val="002D55"/>
                </a:solidFill>
              </a:rPr>
              <a:t>Whole group discussion</a:t>
            </a:r>
          </a:p>
        </p:txBody>
      </p:sp>
      <p:sp>
        <p:nvSpPr>
          <p:cNvPr id="5" name="Title 1"/>
          <p:cNvSpPr>
            <a:spLocks noGrp="1"/>
          </p:cNvSpPr>
          <p:nvPr>
            <p:ph type="title"/>
          </p:nvPr>
        </p:nvSpPr>
        <p:spPr>
          <a:solidFill>
            <a:srgbClr val="64C8D0">
              <a:alpha val="25000"/>
            </a:srgbClr>
          </a:solidFill>
        </p:spPr>
        <p:txBody>
          <a:bodyPr>
            <a:normAutofit/>
          </a:bodyPr>
          <a:lstStyle/>
          <a:p>
            <a:r>
              <a:rPr lang="en-GB" dirty="0" smtClean="0">
                <a:solidFill>
                  <a:srgbClr val="8CC63F"/>
                </a:solidFill>
              </a:rPr>
              <a:t>Today’s Schedule</a:t>
            </a:r>
            <a:endParaRPr lang="en-GB" dirty="0">
              <a:solidFill>
                <a:srgbClr val="8CC63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00634"/>
          </a:xfrm>
        </p:spPr>
        <p:txBody>
          <a:bodyPr>
            <a:normAutofit fontScale="77500" lnSpcReduction="20000"/>
          </a:bodyPr>
          <a:lstStyle/>
          <a:p>
            <a:r>
              <a:rPr lang="en-GB" dirty="0" smtClean="0"/>
              <a:t>Aims to understand and enhance interprofessional learning – originally developed by </a:t>
            </a:r>
            <a:r>
              <a:rPr lang="en-GB" dirty="0" err="1" smtClean="0"/>
              <a:t>Parsell</a:t>
            </a:r>
            <a:r>
              <a:rPr lang="en-GB" dirty="0" smtClean="0"/>
              <a:t>, Gibbs and Bligh (1998)</a:t>
            </a:r>
          </a:p>
          <a:p>
            <a:endParaRPr lang="en-GB" dirty="0" smtClean="0"/>
          </a:p>
          <a:p>
            <a:r>
              <a:rPr lang="en-GB" dirty="0" smtClean="0"/>
              <a:t>Two Flipcharts – 	‘The Veterinary Surgeon’</a:t>
            </a:r>
            <a:br>
              <a:rPr lang="en-GB" dirty="0" smtClean="0"/>
            </a:br>
            <a:r>
              <a:rPr lang="en-GB" dirty="0" smtClean="0"/>
              <a:t>			‘The Veterinary Nurse’</a:t>
            </a:r>
          </a:p>
          <a:p>
            <a:pPr>
              <a:buNone/>
            </a:pPr>
            <a:r>
              <a:rPr lang="en-GB" dirty="0" smtClean="0">
                <a:solidFill>
                  <a:schemeClr val="tx2"/>
                </a:solidFill>
              </a:rPr>
              <a:t>	Write the </a:t>
            </a:r>
            <a:r>
              <a:rPr lang="en-GB" b="1" i="1" dirty="0">
                <a:solidFill>
                  <a:schemeClr val="tx2"/>
                </a:solidFill>
              </a:rPr>
              <a:t>r</a:t>
            </a:r>
            <a:r>
              <a:rPr lang="en-GB" b="1" i="1" dirty="0" smtClean="0">
                <a:solidFill>
                  <a:schemeClr val="tx2"/>
                </a:solidFill>
              </a:rPr>
              <a:t>oles and duties</a:t>
            </a:r>
            <a:r>
              <a:rPr lang="en-GB" b="1" dirty="0" smtClean="0">
                <a:solidFill>
                  <a:schemeClr val="tx2"/>
                </a:solidFill>
              </a:rPr>
              <a:t> </a:t>
            </a:r>
            <a:r>
              <a:rPr lang="en-GB" dirty="0" smtClean="0">
                <a:solidFill>
                  <a:schemeClr val="tx2"/>
                </a:solidFill>
              </a:rPr>
              <a:t>of the other </a:t>
            </a:r>
            <a:br>
              <a:rPr lang="en-GB" dirty="0" smtClean="0">
                <a:solidFill>
                  <a:schemeClr val="tx2"/>
                </a:solidFill>
              </a:rPr>
            </a:br>
            <a:r>
              <a:rPr lang="en-GB" dirty="0" smtClean="0">
                <a:solidFill>
                  <a:schemeClr val="tx2"/>
                </a:solidFill>
              </a:rPr>
              <a:t>profession on their chart </a:t>
            </a:r>
            <a:r>
              <a:rPr lang="en-GB" b="1" dirty="0" smtClean="0">
                <a:solidFill>
                  <a:srgbClr val="003399"/>
                </a:solidFill>
              </a:rPr>
              <a:t>in blue</a:t>
            </a:r>
            <a:r>
              <a:rPr lang="en-GB" b="1" dirty="0" smtClean="0"/>
              <a:t>/</a:t>
            </a:r>
            <a:r>
              <a:rPr lang="en-GB" b="1" dirty="0" smtClean="0">
                <a:solidFill>
                  <a:srgbClr val="008000"/>
                </a:solidFill>
              </a:rPr>
              <a:t>green</a:t>
            </a:r>
            <a:r>
              <a:rPr lang="en-GB" b="1" dirty="0" smtClean="0"/>
              <a:t>/black</a:t>
            </a:r>
          </a:p>
          <a:p>
            <a:pPr>
              <a:buNone/>
            </a:pPr>
            <a:endParaRPr lang="en-GB" sz="1000" dirty="0" smtClean="0">
              <a:solidFill>
                <a:schemeClr val="tx2"/>
              </a:solidFill>
            </a:endParaRPr>
          </a:p>
          <a:p>
            <a:r>
              <a:rPr lang="en-GB" dirty="0" smtClean="0">
                <a:solidFill>
                  <a:srgbClr val="FF0000"/>
                </a:solidFill>
              </a:rPr>
              <a:t>Go over your own profession’s chart - deleting, </a:t>
            </a:r>
            <a:br>
              <a:rPr lang="en-GB" dirty="0" smtClean="0">
                <a:solidFill>
                  <a:srgbClr val="FF0000"/>
                </a:solidFill>
              </a:rPr>
            </a:br>
            <a:r>
              <a:rPr lang="en-GB" dirty="0" smtClean="0">
                <a:solidFill>
                  <a:srgbClr val="FF0000"/>
                </a:solidFill>
              </a:rPr>
              <a:t>amending and adding </a:t>
            </a:r>
            <a:r>
              <a:rPr lang="en-GB" b="1" dirty="0" smtClean="0">
                <a:solidFill>
                  <a:srgbClr val="FF0000"/>
                </a:solidFill>
              </a:rPr>
              <a:t>in red</a:t>
            </a:r>
          </a:p>
          <a:p>
            <a:endParaRPr lang="en-GB" sz="1000" dirty="0" smtClean="0">
              <a:solidFill>
                <a:srgbClr val="FF0000"/>
              </a:solidFill>
            </a:endParaRPr>
          </a:p>
          <a:p>
            <a:r>
              <a:rPr lang="en-GB" dirty="0" smtClean="0"/>
              <a:t>Mini group discussion – creation of </a:t>
            </a:r>
            <a:br>
              <a:rPr lang="en-GB" dirty="0" smtClean="0"/>
            </a:br>
            <a:r>
              <a:rPr lang="en-GB" dirty="0" smtClean="0"/>
              <a:t>misconception list</a:t>
            </a:r>
          </a:p>
          <a:p>
            <a:endParaRPr lang="en-GB" sz="1100" dirty="0" smtClean="0"/>
          </a:p>
          <a:p>
            <a:r>
              <a:rPr lang="en-GB" dirty="0" smtClean="0"/>
              <a:t>Large group discussion</a:t>
            </a:r>
          </a:p>
        </p:txBody>
      </p:sp>
      <p:sp>
        <p:nvSpPr>
          <p:cNvPr id="4" name="Title 1"/>
          <p:cNvSpPr>
            <a:spLocks noGrp="1"/>
          </p:cNvSpPr>
          <p:nvPr>
            <p:ph type="title"/>
          </p:nvPr>
        </p:nvSpPr>
        <p:spPr>
          <a:solidFill>
            <a:srgbClr val="64C8D0">
              <a:alpha val="25000"/>
            </a:srgbClr>
          </a:solidFill>
        </p:spPr>
        <p:txBody>
          <a:bodyPr>
            <a:normAutofit/>
          </a:bodyPr>
          <a:lstStyle/>
          <a:p>
            <a:r>
              <a:rPr lang="en-GB" dirty="0" smtClean="0">
                <a:solidFill>
                  <a:srgbClr val="8CC63F"/>
                </a:solidFill>
              </a:rPr>
              <a:t>Talking Walls</a:t>
            </a:r>
            <a:endParaRPr lang="en-GB" dirty="0">
              <a:solidFill>
                <a:srgbClr val="8CC63F"/>
              </a:solidFill>
            </a:endParaRPr>
          </a:p>
        </p:txBody>
      </p:sp>
      <p:sp>
        <p:nvSpPr>
          <p:cNvPr id="5" name="Right Brace 4"/>
          <p:cNvSpPr/>
          <p:nvPr/>
        </p:nvSpPr>
        <p:spPr>
          <a:xfrm>
            <a:off x="6786578" y="2643182"/>
            <a:ext cx="357190" cy="13573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7143768" y="3143248"/>
            <a:ext cx="1500198" cy="369332"/>
          </a:xfrm>
          <a:prstGeom prst="rect">
            <a:avLst/>
          </a:prstGeom>
          <a:noFill/>
        </p:spPr>
        <p:txBody>
          <a:bodyPr wrap="square" rtlCol="0">
            <a:spAutoFit/>
          </a:bodyPr>
          <a:lstStyle/>
          <a:p>
            <a:r>
              <a:rPr lang="en-GB" dirty="0" smtClean="0"/>
              <a:t>15 minutes</a:t>
            </a:r>
            <a:endParaRPr lang="en-GB" dirty="0"/>
          </a:p>
        </p:txBody>
      </p:sp>
      <p:sp>
        <p:nvSpPr>
          <p:cNvPr id="7" name="Right Brace 6"/>
          <p:cNvSpPr/>
          <p:nvPr/>
        </p:nvSpPr>
        <p:spPr>
          <a:xfrm>
            <a:off x="6786578" y="4071942"/>
            <a:ext cx="357190" cy="714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p:cNvSpPr txBox="1"/>
          <p:nvPr/>
        </p:nvSpPr>
        <p:spPr>
          <a:xfrm>
            <a:off x="7143768" y="4274114"/>
            <a:ext cx="1285884" cy="369332"/>
          </a:xfrm>
          <a:prstGeom prst="rect">
            <a:avLst/>
          </a:prstGeom>
          <a:noFill/>
        </p:spPr>
        <p:txBody>
          <a:bodyPr wrap="square" rtlCol="0">
            <a:spAutoFit/>
          </a:bodyPr>
          <a:lstStyle/>
          <a:p>
            <a:r>
              <a:rPr lang="en-GB" dirty="0" smtClean="0"/>
              <a:t>10 minutes</a:t>
            </a:r>
            <a:endParaRPr lang="en-GB" dirty="0"/>
          </a:p>
        </p:txBody>
      </p:sp>
      <p:sp>
        <p:nvSpPr>
          <p:cNvPr id="9" name="Right Brace 8"/>
          <p:cNvSpPr/>
          <p:nvPr/>
        </p:nvSpPr>
        <p:spPr>
          <a:xfrm>
            <a:off x="6786578" y="4857760"/>
            <a:ext cx="357190" cy="714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7143768" y="5072074"/>
            <a:ext cx="1285884" cy="369332"/>
          </a:xfrm>
          <a:prstGeom prst="rect">
            <a:avLst/>
          </a:prstGeom>
          <a:noFill/>
        </p:spPr>
        <p:txBody>
          <a:bodyPr wrap="square" rtlCol="0">
            <a:spAutoFit/>
          </a:bodyPr>
          <a:lstStyle/>
          <a:p>
            <a:r>
              <a:rPr lang="en-GB" dirty="0" smtClean="0"/>
              <a:t>10 minutes</a:t>
            </a:r>
            <a:endParaRPr lang="en-GB" dirty="0"/>
          </a:p>
        </p:txBody>
      </p:sp>
      <p:sp>
        <p:nvSpPr>
          <p:cNvPr id="11" name="Right Brace 10"/>
          <p:cNvSpPr/>
          <p:nvPr/>
        </p:nvSpPr>
        <p:spPr>
          <a:xfrm>
            <a:off x="6786578" y="5643578"/>
            <a:ext cx="357190" cy="5715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7143768" y="5786454"/>
            <a:ext cx="1285884" cy="369332"/>
          </a:xfrm>
          <a:prstGeom prst="rect">
            <a:avLst/>
          </a:prstGeom>
          <a:noFill/>
        </p:spPr>
        <p:txBody>
          <a:bodyPr wrap="square" rtlCol="0">
            <a:spAutoFit/>
          </a:bodyPr>
          <a:lstStyle/>
          <a:p>
            <a:r>
              <a:rPr lang="en-GB" dirty="0" smtClean="0"/>
              <a:t>25 minutes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64C8D0">
              <a:alpha val="25000"/>
            </a:srgbClr>
          </a:solidFill>
        </p:spPr>
        <p:txBody>
          <a:bodyPr>
            <a:normAutofit/>
          </a:bodyPr>
          <a:lstStyle/>
          <a:p>
            <a:r>
              <a:rPr lang="en-GB" dirty="0" smtClean="0">
                <a:solidFill>
                  <a:srgbClr val="8CC63F"/>
                </a:solidFill>
              </a:rPr>
              <a:t>Example of the Groups</a:t>
            </a:r>
            <a:endParaRPr lang="en-GB" dirty="0">
              <a:solidFill>
                <a:srgbClr val="8CC63F"/>
              </a:solidFill>
            </a:endParaRPr>
          </a:p>
        </p:txBody>
      </p:sp>
      <p:sp>
        <p:nvSpPr>
          <p:cNvPr id="9" name="TextBox 8"/>
          <p:cNvSpPr txBox="1"/>
          <p:nvPr/>
        </p:nvSpPr>
        <p:spPr>
          <a:xfrm>
            <a:off x="571472" y="2071678"/>
            <a:ext cx="2500330" cy="3139321"/>
          </a:xfrm>
          <a:prstGeom prst="rect">
            <a:avLst/>
          </a:prstGeom>
          <a:noFill/>
          <a:ln w="19050">
            <a:solidFill>
              <a:srgbClr val="002D55"/>
            </a:solidFill>
          </a:ln>
        </p:spPr>
        <p:txBody>
          <a:bodyPr wrap="square" rtlCol="0">
            <a:spAutoFit/>
          </a:bodyPr>
          <a:lstStyle/>
          <a:p>
            <a:r>
              <a:rPr lang="en-GB" dirty="0" smtClean="0">
                <a:solidFill>
                  <a:srgbClr val="002D55"/>
                </a:solidFill>
              </a:rPr>
              <a:t>Group A</a:t>
            </a:r>
          </a:p>
          <a:p>
            <a:endParaRPr lang="en-GB" dirty="0">
              <a:solidFill>
                <a:srgbClr val="002D55"/>
              </a:solidFill>
            </a:endParaRPr>
          </a:p>
          <a:p>
            <a:r>
              <a:rPr lang="en-GB" dirty="0" smtClean="0">
                <a:solidFill>
                  <a:srgbClr val="002D55"/>
                </a:solidFill>
              </a:rPr>
              <a:t>Student 1		VS</a:t>
            </a:r>
          </a:p>
          <a:p>
            <a:r>
              <a:rPr lang="en-GB" dirty="0" smtClean="0">
                <a:solidFill>
                  <a:srgbClr val="002D55"/>
                </a:solidFill>
              </a:rPr>
              <a:t>Student 2 	VS</a:t>
            </a:r>
          </a:p>
          <a:p>
            <a:r>
              <a:rPr lang="en-GB" dirty="0" smtClean="0">
                <a:solidFill>
                  <a:srgbClr val="002D55"/>
                </a:solidFill>
              </a:rPr>
              <a:t>Student 3 	VS</a:t>
            </a:r>
          </a:p>
          <a:p>
            <a:r>
              <a:rPr lang="en-GB" dirty="0" smtClean="0">
                <a:solidFill>
                  <a:srgbClr val="002D55"/>
                </a:solidFill>
              </a:rPr>
              <a:t>Student 4 	VS</a:t>
            </a:r>
          </a:p>
          <a:p>
            <a:r>
              <a:rPr lang="en-GB" dirty="0" smtClean="0">
                <a:solidFill>
                  <a:srgbClr val="002D55"/>
                </a:solidFill>
              </a:rPr>
              <a:t>Student 5 	VS Student 6		VS</a:t>
            </a:r>
          </a:p>
          <a:p>
            <a:r>
              <a:rPr lang="en-GB" dirty="0" smtClean="0">
                <a:solidFill>
                  <a:srgbClr val="002D55"/>
                </a:solidFill>
              </a:rPr>
              <a:t>Student 7		VS</a:t>
            </a:r>
          </a:p>
          <a:p>
            <a:r>
              <a:rPr lang="en-GB" dirty="0" smtClean="0">
                <a:solidFill>
                  <a:srgbClr val="002D55"/>
                </a:solidFill>
              </a:rPr>
              <a:t>Student 8		VN Student 9		VN</a:t>
            </a:r>
            <a:endParaRPr lang="en-GB" dirty="0">
              <a:solidFill>
                <a:srgbClr val="002D55"/>
              </a:solidFill>
            </a:endParaRPr>
          </a:p>
        </p:txBody>
      </p:sp>
      <p:sp>
        <p:nvSpPr>
          <p:cNvPr id="17" name="TextBox 16"/>
          <p:cNvSpPr txBox="1"/>
          <p:nvPr/>
        </p:nvSpPr>
        <p:spPr>
          <a:xfrm>
            <a:off x="3357554" y="2071678"/>
            <a:ext cx="2500330" cy="3139321"/>
          </a:xfrm>
          <a:prstGeom prst="rect">
            <a:avLst/>
          </a:prstGeom>
          <a:noFill/>
          <a:ln w="19050">
            <a:solidFill>
              <a:srgbClr val="002D55"/>
            </a:solidFill>
          </a:ln>
        </p:spPr>
        <p:txBody>
          <a:bodyPr wrap="square" rtlCol="0">
            <a:spAutoFit/>
          </a:bodyPr>
          <a:lstStyle/>
          <a:p>
            <a:r>
              <a:rPr lang="en-GB" dirty="0" smtClean="0">
                <a:solidFill>
                  <a:srgbClr val="002D55"/>
                </a:solidFill>
              </a:rPr>
              <a:t>Group B</a:t>
            </a:r>
          </a:p>
          <a:p>
            <a:endParaRPr lang="en-GB" dirty="0">
              <a:solidFill>
                <a:srgbClr val="002D55"/>
              </a:solidFill>
            </a:endParaRPr>
          </a:p>
          <a:p>
            <a:r>
              <a:rPr lang="en-GB" dirty="0" smtClean="0">
                <a:solidFill>
                  <a:srgbClr val="002D55"/>
                </a:solidFill>
              </a:rPr>
              <a:t>Student 10	VS</a:t>
            </a:r>
          </a:p>
          <a:p>
            <a:r>
              <a:rPr lang="en-GB" dirty="0" smtClean="0">
                <a:solidFill>
                  <a:srgbClr val="002D55"/>
                </a:solidFill>
              </a:rPr>
              <a:t>Student 11 	VS</a:t>
            </a:r>
          </a:p>
          <a:p>
            <a:r>
              <a:rPr lang="en-GB" dirty="0" smtClean="0">
                <a:solidFill>
                  <a:srgbClr val="002D55"/>
                </a:solidFill>
              </a:rPr>
              <a:t>Student 12 	VS</a:t>
            </a:r>
          </a:p>
          <a:p>
            <a:r>
              <a:rPr lang="en-GB" dirty="0" smtClean="0">
                <a:solidFill>
                  <a:srgbClr val="002D55"/>
                </a:solidFill>
              </a:rPr>
              <a:t>Student 13 	VS</a:t>
            </a:r>
          </a:p>
          <a:p>
            <a:r>
              <a:rPr lang="en-GB" dirty="0" smtClean="0">
                <a:solidFill>
                  <a:srgbClr val="002D55"/>
                </a:solidFill>
              </a:rPr>
              <a:t>Student 14 	VS</a:t>
            </a:r>
          </a:p>
          <a:p>
            <a:r>
              <a:rPr lang="en-GB" dirty="0" smtClean="0">
                <a:solidFill>
                  <a:srgbClr val="002D55"/>
                </a:solidFill>
              </a:rPr>
              <a:t>Student 15	VS</a:t>
            </a:r>
          </a:p>
          <a:p>
            <a:r>
              <a:rPr lang="en-GB" dirty="0" smtClean="0">
                <a:solidFill>
                  <a:srgbClr val="002D55"/>
                </a:solidFill>
              </a:rPr>
              <a:t>Student 16	VS</a:t>
            </a:r>
          </a:p>
          <a:p>
            <a:r>
              <a:rPr lang="en-GB" dirty="0" smtClean="0">
                <a:solidFill>
                  <a:srgbClr val="002D55"/>
                </a:solidFill>
              </a:rPr>
              <a:t>Student 17	VN Student 18	VN</a:t>
            </a:r>
            <a:endParaRPr lang="en-GB" dirty="0">
              <a:solidFill>
                <a:srgbClr val="002D55"/>
              </a:solidFill>
            </a:endParaRPr>
          </a:p>
        </p:txBody>
      </p:sp>
      <p:sp>
        <p:nvSpPr>
          <p:cNvPr id="18" name="TextBox 17"/>
          <p:cNvSpPr txBox="1"/>
          <p:nvPr/>
        </p:nvSpPr>
        <p:spPr>
          <a:xfrm>
            <a:off x="6143636" y="2071678"/>
            <a:ext cx="2500330" cy="3139321"/>
          </a:xfrm>
          <a:prstGeom prst="rect">
            <a:avLst/>
          </a:prstGeom>
          <a:noFill/>
          <a:ln w="19050">
            <a:solidFill>
              <a:srgbClr val="002D55"/>
            </a:solidFill>
          </a:ln>
        </p:spPr>
        <p:txBody>
          <a:bodyPr wrap="square" rtlCol="0">
            <a:spAutoFit/>
          </a:bodyPr>
          <a:lstStyle/>
          <a:p>
            <a:r>
              <a:rPr lang="en-GB" dirty="0" smtClean="0">
                <a:solidFill>
                  <a:srgbClr val="002D55"/>
                </a:solidFill>
              </a:rPr>
              <a:t>Group C</a:t>
            </a:r>
          </a:p>
          <a:p>
            <a:endParaRPr lang="en-GB" dirty="0">
              <a:solidFill>
                <a:srgbClr val="002D55"/>
              </a:solidFill>
            </a:endParaRPr>
          </a:p>
          <a:p>
            <a:r>
              <a:rPr lang="en-GB" dirty="0" smtClean="0">
                <a:solidFill>
                  <a:srgbClr val="002D55"/>
                </a:solidFill>
              </a:rPr>
              <a:t>Student 19	VS</a:t>
            </a:r>
          </a:p>
          <a:p>
            <a:r>
              <a:rPr lang="en-GB" dirty="0" smtClean="0">
                <a:solidFill>
                  <a:srgbClr val="002D55"/>
                </a:solidFill>
              </a:rPr>
              <a:t>Student 20 	VS</a:t>
            </a:r>
          </a:p>
          <a:p>
            <a:r>
              <a:rPr lang="en-GB" dirty="0" smtClean="0">
                <a:solidFill>
                  <a:srgbClr val="002D55"/>
                </a:solidFill>
              </a:rPr>
              <a:t>Student 21 	VS</a:t>
            </a:r>
          </a:p>
          <a:p>
            <a:r>
              <a:rPr lang="en-GB" dirty="0" smtClean="0">
                <a:solidFill>
                  <a:srgbClr val="002D55"/>
                </a:solidFill>
              </a:rPr>
              <a:t>Student 22 	VS</a:t>
            </a:r>
          </a:p>
          <a:p>
            <a:r>
              <a:rPr lang="en-GB" dirty="0" smtClean="0">
                <a:solidFill>
                  <a:srgbClr val="002D55"/>
                </a:solidFill>
              </a:rPr>
              <a:t>Student 23 	VS</a:t>
            </a:r>
          </a:p>
          <a:p>
            <a:r>
              <a:rPr lang="en-GB" dirty="0" smtClean="0">
                <a:solidFill>
                  <a:srgbClr val="002D55"/>
                </a:solidFill>
              </a:rPr>
              <a:t>Student 24	VS</a:t>
            </a:r>
          </a:p>
          <a:p>
            <a:r>
              <a:rPr lang="en-GB" dirty="0" smtClean="0">
                <a:solidFill>
                  <a:srgbClr val="002D55"/>
                </a:solidFill>
              </a:rPr>
              <a:t>Student 25	VS</a:t>
            </a:r>
          </a:p>
          <a:p>
            <a:r>
              <a:rPr lang="en-GB" dirty="0" smtClean="0">
                <a:solidFill>
                  <a:srgbClr val="002D55"/>
                </a:solidFill>
              </a:rPr>
              <a:t>Student 26	VN Student 27	VN</a:t>
            </a:r>
            <a:endParaRPr lang="en-GB" dirty="0">
              <a:solidFill>
                <a:srgbClr val="002D5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00634"/>
          </a:xfrm>
        </p:spPr>
        <p:txBody>
          <a:bodyPr>
            <a:normAutofit fontScale="77500" lnSpcReduction="20000"/>
          </a:bodyPr>
          <a:lstStyle/>
          <a:p>
            <a:r>
              <a:rPr lang="en-GB" dirty="0" smtClean="0"/>
              <a:t>Aims to understand and enhance interprofessional learning – originally developed by </a:t>
            </a:r>
            <a:r>
              <a:rPr lang="en-GB" dirty="0" err="1" smtClean="0"/>
              <a:t>Parsell</a:t>
            </a:r>
            <a:r>
              <a:rPr lang="en-GB" dirty="0" smtClean="0"/>
              <a:t>, Gibbs and Bligh (1998)</a:t>
            </a:r>
          </a:p>
          <a:p>
            <a:pPr>
              <a:buNone/>
            </a:pPr>
            <a:endParaRPr lang="en-GB" dirty="0" smtClean="0"/>
          </a:p>
          <a:p>
            <a:r>
              <a:rPr lang="en-GB" dirty="0" smtClean="0"/>
              <a:t>Two Flipcharts – 	‘The Veterinary Surgeon’</a:t>
            </a:r>
            <a:br>
              <a:rPr lang="en-GB" dirty="0" smtClean="0"/>
            </a:br>
            <a:r>
              <a:rPr lang="en-GB" dirty="0" smtClean="0"/>
              <a:t>			‘The Veterinary Nurse’</a:t>
            </a:r>
          </a:p>
          <a:p>
            <a:pPr>
              <a:buNone/>
            </a:pPr>
            <a:r>
              <a:rPr lang="en-GB" dirty="0" smtClean="0">
                <a:solidFill>
                  <a:schemeClr val="tx2"/>
                </a:solidFill>
              </a:rPr>
              <a:t>	Write the </a:t>
            </a:r>
            <a:r>
              <a:rPr lang="en-GB" b="1" i="1" dirty="0">
                <a:solidFill>
                  <a:schemeClr val="tx2"/>
                </a:solidFill>
              </a:rPr>
              <a:t>r</a:t>
            </a:r>
            <a:r>
              <a:rPr lang="en-GB" b="1" i="1" dirty="0" smtClean="0">
                <a:solidFill>
                  <a:schemeClr val="tx2"/>
                </a:solidFill>
              </a:rPr>
              <a:t>oles and duties</a:t>
            </a:r>
            <a:r>
              <a:rPr lang="en-GB" b="1" dirty="0" smtClean="0">
                <a:solidFill>
                  <a:schemeClr val="tx2"/>
                </a:solidFill>
              </a:rPr>
              <a:t> </a:t>
            </a:r>
            <a:r>
              <a:rPr lang="en-GB" dirty="0" smtClean="0">
                <a:solidFill>
                  <a:schemeClr val="tx2"/>
                </a:solidFill>
              </a:rPr>
              <a:t>of the other </a:t>
            </a:r>
            <a:br>
              <a:rPr lang="en-GB" dirty="0" smtClean="0">
                <a:solidFill>
                  <a:schemeClr val="tx2"/>
                </a:solidFill>
              </a:rPr>
            </a:br>
            <a:r>
              <a:rPr lang="en-GB" dirty="0" smtClean="0">
                <a:solidFill>
                  <a:schemeClr val="tx2"/>
                </a:solidFill>
              </a:rPr>
              <a:t>profession on their chart</a:t>
            </a:r>
          </a:p>
          <a:p>
            <a:pPr>
              <a:buNone/>
            </a:pPr>
            <a:endParaRPr lang="en-GB" sz="1000" dirty="0" smtClean="0">
              <a:solidFill>
                <a:schemeClr val="tx2"/>
              </a:solidFill>
            </a:endParaRPr>
          </a:p>
          <a:p>
            <a:r>
              <a:rPr lang="en-GB" dirty="0" smtClean="0">
                <a:solidFill>
                  <a:srgbClr val="FF0000"/>
                </a:solidFill>
              </a:rPr>
              <a:t>Go over your own chart - deleting, </a:t>
            </a:r>
            <a:br>
              <a:rPr lang="en-GB" dirty="0" smtClean="0">
                <a:solidFill>
                  <a:srgbClr val="FF0000"/>
                </a:solidFill>
              </a:rPr>
            </a:br>
            <a:r>
              <a:rPr lang="en-GB" dirty="0" smtClean="0">
                <a:solidFill>
                  <a:srgbClr val="FF0000"/>
                </a:solidFill>
              </a:rPr>
              <a:t>amending and adding</a:t>
            </a:r>
          </a:p>
          <a:p>
            <a:endParaRPr lang="en-GB" sz="1000" dirty="0" smtClean="0">
              <a:solidFill>
                <a:srgbClr val="FF0000"/>
              </a:solidFill>
            </a:endParaRPr>
          </a:p>
          <a:p>
            <a:r>
              <a:rPr lang="en-GB" dirty="0" smtClean="0"/>
              <a:t>Mini group discussion – creation of </a:t>
            </a:r>
            <a:br>
              <a:rPr lang="en-GB" dirty="0" smtClean="0"/>
            </a:br>
            <a:r>
              <a:rPr lang="en-GB" dirty="0" smtClean="0"/>
              <a:t>misconception list</a:t>
            </a:r>
          </a:p>
          <a:p>
            <a:endParaRPr lang="en-GB" sz="1100" dirty="0" smtClean="0"/>
          </a:p>
          <a:p>
            <a:r>
              <a:rPr lang="en-GB" dirty="0" smtClean="0"/>
              <a:t>Large group discussion</a:t>
            </a:r>
          </a:p>
        </p:txBody>
      </p:sp>
      <p:sp>
        <p:nvSpPr>
          <p:cNvPr id="4" name="Title 1"/>
          <p:cNvSpPr>
            <a:spLocks noGrp="1"/>
          </p:cNvSpPr>
          <p:nvPr>
            <p:ph type="title"/>
          </p:nvPr>
        </p:nvSpPr>
        <p:spPr>
          <a:solidFill>
            <a:srgbClr val="64C8D0">
              <a:alpha val="25000"/>
            </a:srgbClr>
          </a:solidFill>
        </p:spPr>
        <p:txBody>
          <a:bodyPr>
            <a:normAutofit/>
          </a:bodyPr>
          <a:lstStyle/>
          <a:p>
            <a:r>
              <a:rPr lang="en-GB" dirty="0" smtClean="0">
                <a:solidFill>
                  <a:srgbClr val="8CC63F"/>
                </a:solidFill>
              </a:rPr>
              <a:t>Talking Walls</a:t>
            </a:r>
            <a:endParaRPr lang="en-GB" dirty="0">
              <a:solidFill>
                <a:srgbClr val="8CC63F"/>
              </a:solidFill>
            </a:endParaRPr>
          </a:p>
        </p:txBody>
      </p:sp>
      <p:sp>
        <p:nvSpPr>
          <p:cNvPr id="5" name="Right Brace 4"/>
          <p:cNvSpPr/>
          <p:nvPr/>
        </p:nvSpPr>
        <p:spPr>
          <a:xfrm>
            <a:off x="6786578" y="2643182"/>
            <a:ext cx="357190" cy="13573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7143768" y="3143248"/>
            <a:ext cx="1500198" cy="369332"/>
          </a:xfrm>
          <a:prstGeom prst="rect">
            <a:avLst/>
          </a:prstGeom>
          <a:noFill/>
        </p:spPr>
        <p:txBody>
          <a:bodyPr wrap="square" rtlCol="0">
            <a:spAutoFit/>
          </a:bodyPr>
          <a:lstStyle/>
          <a:p>
            <a:r>
              <a:rPr lang="en-GB" dirty="0" smtClean="0"/>
              <a:t>15 minutes</a:t>
            </a:r>
            <a:endParaRPr lang="en-GB" dirty="0"/>
          </a:p>
        </p:txBody>
      </p:sp>
      <p:sp>
        <p:nvSpPr>
          <p:cNvPr id="7" name="Right Brace 6"/>
          <p:cNvSpPr/>
          <p:nvPr/>
        </p:nvSpPr>
        <p:spPr>
          <a:xfrm>
            <a:off x="6786578" y="4071942"/>
            <a:ext cx="357190" cy="714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p:cNvSpPr txBox="1"/>
          <p:nvPr/>
        </p:nvSpPr>
        <p:spPr>
          <a:xfrm>
            <a:off x="7143768" y="4274114"/>
            <a:ext cx="1285884" cy="369332"/>
          </a:xfrm>
          <a:prstGeom prst="rect">
            <a:avLst/>
          </a:prstGeom>
          <a:noFill/>
        </p:spPr>
        <p:txBody>
          <a:bodyPr wrap="square" rtlCol="0">
            <a:spAutoFit/>
          </a:bodyPr>
          <a:lstStyle/>
          <a:p>
            <a:r>
              <a:rPr lang="en-GB" dirty="0" smtClean="0"/>
              <a:t>10 minutes</a:t>
            </a:r>
            <a:endParaRPr lang="en-GB" dirty="0"/>
          </a:p>
        </p:txBody>
      </p:sp>
      <p:sp>
        <p:nvSpPr>
          <p:cNvPr id="9" name="Right Brace 8"/>
          <p:cNvSpPr/>
          <p:nvPr/>
        </p:nvSpPr>
        <p:spPr>
          <a:xfrm>
            <a:off x="6786578" y="4857760"/>
            <a:ext cx="357190" cy="714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7143768" y="5072074"/>
            <a:ext cx="1285884" cy="369332"/>
          </a:xfrm>
          <a:prstGeom prst="rect">
            <a:avLst/>
          </a:prstGeom>
          <a:noFill/>
        </p:spPr>
        <p:txBody>
          <a:bodyPr wrap="square" rtlCol="0">
            <a:spAutoFit/>
          </a:bodyPr>
          <a:lstStyle/>
          <a:p>
            <a:r>
              <a:rPr lang="en-GB" dirty="0" smtClean="0"/>
              <a:t>10 minutes</a:t>
            </a:r>
            <a:endParaRPr lang="en-GB" dirty="0"/>
          </a:p>
        </p:txBody>
      </p:sp>
      <p:sp>
        <p:nvSpPr>
          <p:cNvPr id="11" name="Right Brace 10"/>
          <p:cNvSpPr/>
          <p:nvPr/>
        </p:nvSpPr>
        <p:spPr>
          <a:xfrm>
            <a:off x="6786578" y="5643578"/>
            <a:ext cx="357190" cy="5715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7143768" y="5786454"/>
            <a:ext cx="1285884" cy="369332"/>
          </a:xfrm>
          <a:prstGeom prst="rect">
            <a:avLst/>
          </a:prstGeom>
          <a:noFill/>
        </p:spPr>
        <p:txBody>
          <a:bodyPr wrap="square" rtlCol="0">
            <a:spAutoFit/>
          </a:bodyPr>
          <a:lstStyle/>
          <a:p>
            <a:r>
              <a:rPr lang="en-GB" dirty="0" smtClean="0"/>
              <a:t>25 minutes</a:t>
            </a:r>
            <a:endParaRPr lang="en-GB" dirty="0"/>
          </a:p>
        </p:txBody>
      </p:sp>
      <p:sp>
        <p:nvSpPr>
          <p:cNvPr id="13" name="Rectangle 12"/>
          <p:cNvSpPr/>
          <p:nvPr/>
        </p:nvSpPr>
        <p:spPr>
          <a:xfrm>
            <a:off x="428596" y="4071942"/>
            <a:ext cx="8501122" cy="2571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285984" y="4500570"/>
            <a:ext cx="4643470" cy="1631216"/>
          </a:xfrm>
          <a:prstGeom prst="rect">
            <a:avLst/>
          </a:prstGeom>
          <a:noFill/>
        </p:spPr>
        <p:txBody>
          <a:bodyPr wrap="square" rtlCol="0">
            <a:spAutoFit/>
          </a:bodyPr>
          <a:lstStyle/>
          <a:p>
            <a:pPr>
              <a:buFont typeface="Arial" pitchFamily="34" charset="0"/>
              <a:buChar char="•"/>
            </a:pPr>
            <a:r>
              <a:rPr lang="en-GB" sz="2000" dirty="0" smtClean="0">
                <a:solidFill>
                  <a:schemeClr val="accent1">
                    <a:lumMod val="75000"/>
                  </a:schemeClr>
                </a:solidFill>
              </a:rPr>
              <a:t> Write </a:t>
            </a:r>
            <a:r>
              <a:rPr lang="en-GB" sz="2000" b="1" dirty="0" smtClean="0">
                <a:solidFill>
                  <a:srgbClr val="003399"/>
                </a:solidFill>
              </a:rPr>
              <a:t>in blue</a:t>
            </a:r>
            <a:r>
              <a:rPr lang="en-GB" sz="2000" b="1" dirty="0" smtClean="0"/>
              <a:t>/</a:t>
            </a:r>
            <a:r>
              <a:rPr lang="en-GB" sz="2000" b="1" dirty="0" smtClean="0">
                <a:solidFill>
                  <a:srgbClr val="008000"/>
                </a:solidFill>
              </a:rPr>
              <a:t>green</a:t>
            </a:r>
            <a:r>
              <a:rPr lang="en-GB" sz="2000" b="1" dirty="0" smtClean="0"/>
              <a:t>/black</a:t>
            </a:r>
            <a:endParaRPr lang="en-GB" sz="2000" dirty="0" smtClean="0">
              <a:solidFill>
                <a:schemeClr val="accent1">
                  <a:lumMod val="75000"/>
                </a:schemeClr>
              </a:solidFill>
            </a:endParaRPr>
          </a:p>
          <a:p>
            <a:pPr>
              <a:buFont typeface="Arial" pitchFamily="34" charset="0"/>
              <a:buChar char="•"/>
            </a:pPr>
            <a:r>
              <a:rPr lang="en-GB" sz="2000" dirty="0" smtClean="0">
                <a:solidFill>
                  <a:schemeClr val="accent1">
                    <a:lumMod val="75000"/>
                  </a:schemeClr>
                </a:solidFill>
              </a:rPr>
              <a:t> You can be both general and specific</a:t>
            </a:r>
          </a:p>
          <a:p>
            <a:pPr>
              <a:buFont typeface="Arial" pitchFamily="34" charset="0"/>
              <a:buChar char="•"/>
            </a:pPr>
            <a:r>
              <a:rPr lang="en-GB" sz="2000" dirty="0" smtClean="0">
                <a:solidFill>
                  <a:schemeClr val="accent1">
                    <a:lumMod val="75000"/>
                  </a:schemeClr>
                </a:solidFill>
              </a:rPr>
              <a:t> Include all roles – even those that may be   </a:t>
            </a:r>
            <a:br>
              <a:rPr lang="en-GB" sz="2000" dirty="0" smtClean="0">
                <a:solidFill>
                  <a:schemeClr val="accent1">
                    <a:lumMod val="75000"/>
                  </a:schemeClr>
                </a:solidFill>
              </a:rPr>
            </a:br>
            <a:r>
              <a:rPr lang="en-GB" sz="2000" dirty="0" smtClean="0">
                <a:solidFill>
                  <a:schemeClr val="accent1">
                    <a:lumMod val="75000"/>
                  </a:schemeClr>
                </a:solidFill>
              </a:rPr>
              <a:t>  considered the role of another profession </a:t>
            </a:r>
          </a:p>
          <a:p>
            <a:r>
              <a:rPr lang="en-GB" sz="2000" dirty="0" smtClean="0">
                <a:solidFill>
                  <a:schemeClr val="accent1">
                    <a:lumMod val="75000"/>
                  </a:schemeClr>
                </a:solidFill>
              </a:rPr>
              <a:t>  as well</a:t>
            </a:r>
            <a:endParaRPr lang="en-GB" sz="2000" dirty="0">
              <a:solidFill>
                <a:schemeClr val="accent1">
                  <a:lumMod val="75000"/>
                </a:schemeClr>
              </a:solidFill>
            </a:endParaRPr>
          </a:p>
        </p:txBody>
      </p:sp>
      <p:sp>
        <p:nvSpPr>
          <p:cNvPr id="15" name="Rectangle 14"/>
          <p:cNvSpPr/>
          <p:nvPr/>
        </p:nvSpPr>
        <p:spPr>
          <a:xfrm>
            <a:off x="2285984" y="4500570"/>
            <a:ext cx="4572032" cy="1643074"/>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00634"/>
          </a:xfrm>
        </p:spPr>
        <p:txBody>
          <a:bodyPr>
            <a:normAutofit fontScale="77500" lnSpcReduction="20000"/>
          </a:bodyPr>
          <a:lstStyle/>
          <a:p>
            <a:r>
              <a:rPr lang="en-GB" dirty="0" smtClean="0"/>
              <a:t>To understand and enhance interprofessional learning – </a:t>
            </a:r>
            <a:r>
              <a:rPr lang="en-GB" dirty="0" err="1" smtClean="0"/>
              <a:t>Parsell</a:t>
            </a:r>
            <a:r>
              <a:rPr lang="en-GB" dirty="0" smtClean="0"/>
              <a:t>, Gibbs and Bligh (1998)</a:t>
            </a:r>
          </a:p>
          <a:p>
            <a:endParaRPr lang="en-GB" dirty="0" smtClean="0"/>
          </a:p>
          <a:p>
            <a:r>
              <a:rPr lang="en-GB" dirty="0" smtClean="0"/>
              <a:t>Two Flipcharts – 	‘The Veterinary Surgeon’</a:t>
            </a:r>
            <a:br>
              <a:rPr lang="en-GB" dirty="0" smtClean="0"/>
            </a:br>
            <a:r>
              <a:rPr lang="en-GB" dirty="0" smtClean="0"/>
              <a:t>			‘The Veterinary Nurse’</a:t>
            </a:r>
          </a:p>
          <a:p>
            <a:pPr>
              <a:buNone/>
            </a:pPr>
            <a:r>
              <a:rPr lang="en-GB" dirty="0" smtClean="0">
                <a:solidFill>
                  <a:schemeClr val="tx2"/>
                </a:solidFill>
              </a:rPr>
              <a:t>	Write the </a:t>
            </a:r>
            <a:r>
              <a:rPr lang="en-GB" b="1" i="1" dirty="0">
                <a:solidFill>
                  <a:schemeClr val="tx2"/>
                </a:solidFill>
              </a:rPr>
              <a:t>r</a:t>
            </a:r>
            <a:r>
              <a:rPr lang="en-GB" b="1" i="1" dirty="0" smtClean="0">
                <a:solidFill>
                  <a:schemeClr val="tx2"/>
                </a:solidFill>
              </a:rPr>
              <a:t>oles and duties</a:t>
            </a:r>
            <a:r>
              <a:rPr lang="en-GB" b="1" dirty="0" smtClean="0">
                <a:solidFill>
                  <a:schemeClr val="tx2"/>
                </a:solidFill>
              </a:rPr>
              <a:t> </a:t>
            </a:r>
            <a:r>
              <a:rPr lang="en-GB" dirty="0" smtClean="0">
                <a:solidFill>
                  <a:schemeClr val="tx2"/>
                </a:solidFill>
              </a:rPr>
              <a:t>of the other </a:t>
            </a:r>
            <a:br>
              <a:rPr lang="en-GB" dirty="0" smtClean="0">
                <a:solidFill>
                  <a:schemeClr val="tx2"/>
                </a:solidFill>
              </a:rPr>
            </a:br>
            <a:r>
              <a:rPr lang="en-GB" dirty="0" smtClean="0">
                <a:solidFill>
                  <a:schemeClr val="tx2"/>
                </a:solidFill>
              </a:rPr>
              <a:t>profession on their chart</a:t>
            </a:r>
          </a:p>
          <a:p>
            <a:pPr>
              <a:buNone/>
            </a:pPr>
            <a:endParaRPr lang="en-GB" sz="1000" dirty="0" smtClean="0">
              <a:solidFill>
                <a:schemeClr val="tx2"/>
              </a:solidFill>
            </a:endParaRPr>
          </a:p>
          <a:p>
            <a:r>
              <a:rPr lang="en-GB" dirty="0" smtClean="0">
                <a:solidFill>
                  <a:srgbClr val="FF0000"/>
                </a:solidFill>
              </a:rPr>
              <a:t>Go over your own profession’s chart – </a:t>
            </a:r>
          </a:p>
          <a:p>
            <a:pPr>
              <a:buNone/>
            </a:pPr>
            <a:r>
              <a:rPr lang="en-GB" dirty="0" smtClean="0">
                <a:solidFill>
                  <a:srgbClr val="FF0000"/>
                </a:solidFill>
              </a:rPr>
              <a:t>	deleting, amending and adding</a:t>
            </a:r>
          </a:p>
          <a:p>
            <a:endParaRPr lang="en-GB" sz="1000" dirty="0" smtClean="0">
              <a:solidFill>
                <a:srgbClr val="FF0000"/>
              </a:solidFill>
            </a:endParaRPr>
          </a:p>
          <a:p>
            <a:r>
              <a:rPr lang="en-GB" dirty="0" smtClean="0"/>
              <a:t>Mini group discussion – creation of </a:t>
            </a:r>
            <a:br>
              <a:rPr lang="en-GB" dirty="0" smtClean="0"/>
            </a:br>
            <a:r>
              <a:rPr lang="en-GB" dirty="0" smtClean="0"/>
              <a:t>misconception list</a:t>
            </a:r>
          </a:p>
          <a:p>
            <a:endParaRPr lang="en-GB" sz="1100" dirty="0" smtClean="0"/>
          </a:p>
          <a:p>
            <a:r>
              <a:rPr lang="en-GB" dirty="0" smtClean="0"/>
              <a:t>Large group discussion</a:t>
            </a:r>
          </a:p>
        </p:txBody>
      </p:sp>
      <p:sp>
        <p:nvSpPr>
          <p:cNvPr id="4" name="Title 1"/>
          <p:cNvSpPr>
            <a:spLocks noGrp="1"/>
          </p:cNvSpPr>
          <p:nvPr>
            <p:ph type="title"/>
          </p:nvPr>
        </p:nvSpPr>
        <p:spPr>
          <a:solidFill>
            <a:srgbClr val="64C8D0">
              <a:alpha val="25000"/>
            </a:srgbClr>
          </a:solidFill>
        </p:spPr>
        <p:txBody>
          <a:bodyPr>
            <a:normAutofit/>
          </a:bodyPr>
          <a:lstStyle/>
          <a:p>
            <a:r>
              <a:rPr lang="en-GB" dirty="0" smtClean="0">
                <a:solidFill>
                  <a:srgbClr val="8CC63F"/>
                </a:solidFill>
              </a:rPr>
              <a:t>Talking Walls</a:t>
            </a:r>
            <a:endParaRPr lang="en-GB" dirty="0">
              <a:solidFill>
                <a:srgbClr val="8CC63F"/>
              </a:solidFill>
            </a:endParaRPr>
          </a:p>
        </p:txBody>
      </p:sp>
      <p:sp>
        <p:nvSpPr>
          <p:cNvPr id="5" name="Right Brace 4"/>
          <p:cNvSpPr/>
          <p:nvPr/>
        </p:nvSpPr>
        <p:spPr>
          <a:xfrm>
            <a:off x="6786578" y="2643182"/>
            <a:ext cx="357190" cy="13573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7143768" y="3143248"/>
            <a:ext cx="1500198" cy="369332"/>
          </a:xfrm>
          <a:prstGeom prst="rect">
            <a:avLst/>
          </a:prstGeom>
          <a:noFill/>
        </p:spPr>
        <p:txBody>
          <a:bodyPr wrap="square" rtlCol="0">
            <a:spAutoFit/>
          </a:bodyPr>
          <a:lstStyle/>
          <a:p>
            <a:r>
              <a:rPr lang="en-GB" dirty="0" smtClean="0"/>
              <a:t>15 minutes</a:t>
            </a:r>
            <a:endParaRPr lang="en-GB" dirty="0"/>
          </a:p>
        </p:txBody>
      </p:sp>
      <p:sp>
        <p:nvSpPr>
          <p:cNvPr id="7" name="Right Brace 6"/>
          <p:cNvSpPr/>
          <p:nvPr/>
        </p:nvSpPr>
        <p:spPr>
          <a:xfrm>
            <a:off x="6786578" y="4071942"/>
            <a:ext cx="357190" cy="714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p:cNvSpPr txBox="1"/>
          <p:nvPr/>
        </p:nvSpPr>
        <p:spPr>
          <a:xfrm>
            <a:off x="7143768" y="4274114"/>
            <a:ext cx="1285884" cy="369332"/>
          </a:xfrm>
          <a:prstGeom prst="rect">
            <a:avLst/>
          </a:prstGeom>
          <a:noFill/>
        </p:spPr>
        <p:txBody>
          <a:bodyPr wrap="square" rtlCol="0">
            <a:spAutoFit/>
          </a:bodyPr>
          <a:lstStyle/>
          <a:p>
            <a:r>
              <a:rPr lang="en-GB" dirty="0" smtClean="0"/>
              <a:t>10 minutes</a:t>
            </a:r>
            <a:endParaRPr lang="en-GB" dirty="0"/>
          </a:p>
        </p:txBody>
      </p:sp>
      <p:sp>
        <p:nvSpPr>
          <p:cNvPr id="10" name="TextBox 9"/>
          <p:cNvSpPr txBox="1"/>
          <p:nvPr/>
        </p:nvSpPr>
        <p:spPr>
          <a:xfrm>
            <a:off x="7143768" y="5072074"/>
            <a:ext cx="1285884" cy="369332"/>
          </a:xfrm>
          <a:prstGeom prst="rect">
            <a:avLst/>
          </a:prstGeom>
          <a:noFill/>
        </p:spPr>
        <p:txBody>
          <a:bodyPr wrap="square" rtlCol="0">
            <a:spAutoFit/>
          </a:bodyPr>
          <a:lstStyle/>
          <a:p>
            <a:r>
              <a:rPr lang="en-GB" dirty="0" smtClean="0"/>
              <a:t>10 minutes</a:t>
            </a:r>
            <a:endParaRPr lang="en-GB" dirty="0"/>
          </a:p>
        </p:txBody>
      </p:sp>
      <p:sp>
        <p:nvSpPr>
          <p:cNvPr id="11" name="Right Brace 10"/>
          <p:cNvSpPr/>
          <p:nvPr/>
        </p:nvSpPr>
        <p:spPr>
          <a:xfrm>
            <a:off x="6786578" y="5643578"/>
            <a:ext cx="357190" cy="5715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7143768" y="5786454"/>
            <a:ext cx="1285884" cy="369332"/>
          </a:xfrm>
          <a:prstGeom prst="rect">
            <a:avLst/>
          </a:prstGeom>
          <a:noFill/>
        </p:spPr>
        <p:txBody>
          <a:bodyPr wrap="square" rtlCol="0">
            <a:spAutoFit/>
          </a:bodyPr>
          <a:lstStyle/>
          <a:p>
            <a:r>
              <a:rPr lang="en-GB" dirty="0" smtClean="0"/>
              <a:t>25 minutes</a:t>
            </a:r>
            <a:endParaRPr lang="en-GB" dirty="0"/>
          </a:p>
        </p:txBody>
      </p:sp>
      <p:sp>
        <p:nvSpPr>
          <p:cNvPr id="13" name="Rectangle 12"/>
          <p:cNvSpPr/>
          <p:nvPr/>
        </p:nvSpPr>
        <p:spPr>
          <a:xfrm>
            <a:off x="428596" y="5000636"/>
            <a:ext cx="8501122" cy="1643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2857488" y="5286388"/>
            <a:ext cx="3357586" cy="707886"/>
          </a:xfrm>
          <a:prstGeom prst="rect">
            <a:avLst/>
          </a:prstGeom>
          <a:noFill/>
        </p:spPr>
        <p:txBody>
          <a:bodyPr wrap="square" rtlCol="0">
            <a:spAutoFit/>
          </a:bodyPr>
          <a:lstStyle/>
          <a:p>
            <a:pPr>
              <a:buFont typeface="Arial" pitchFamily="34" charset="0"/>
              <a:buChar char="•"/>
            </a:pPr>
            <a:r>
              <a:rPr lang="en-GB" sz="2000" dirty="0" smtClean="0">
                <a:solidFill>
                  <a:srgbClr val="FF0000"/>
                </a:solidFill>
              </a:rPr>
              <a:t> Write </a:t>
            </a:r>
            <a:r>
              <a:rPr lang="en-GB" sz="2000" b="1" dirty="0" smtClean="0">
                <a:solidFill>
                  <a:srgbClr val="FF0000"/>
                </a:solidFill>
              </a:rPr>
              <a:t>in red</a:t>
            </a:r>
          </a:p>
          <a:p>
            <a:pPr>
              <a:buFont typeface="Arial" pitchFamily="34" charset="0"/>
              <a:buChar char="•"/>
            </a:pPr>
            <a:r>
              <a:rPr lang="en-GB" sz="2000" dirty="0" smtClean="0">
                <a:solidFill>
                  <a:srgbClr val="FF0000"/>
                </a:solidFill>
              </a:rPr>
              <a:t> Keep deleted items legible</a:t>
            </a:r>
            <a:endParaRPr lang="en-GB" sz="2000" dirty="0">
              <a:solidFill>
                <a:srgbClr val="FF0000"/>
              </a:solidFill>
            </a:endParaRPr>
          </a:p>
        </p:txBody>
      </p:sp>
      <p:sp>
        <p:nvSpPr>
          <p:cNvPr id="15" name="Rectangle 14"/>
          <p:cNvSpPr/>
          <p:nvPr/>
        </p:nvSpPr>
        <p:spPr>
          <a:xfrm>
            <a:off x="2857488" y="5214950"/>
            <a:ext cx="3143272" cy="85725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00634"/>
          </a:xfrm>
        </p:spPr>
        <p:txBody>
          <a:bodyPr>
            <a:normAutofit fontScale="77500" lnSpcReduction="20000"/>
          </a:bodyPr>
          <a:lstStyle/>
          <a:p>
            <a:r>
              <a:rPr lang="en-GB" dirty="0" smtClean="0"/>
              <a:t>To understand and enhance interprofessional learning – </a:t>
            </a:r>
            <a:r>
              <a:rPr lang="en-GB" dirty="0" err="1" smtClean="0"/>
              <a:t>Parsell</a:t>
            </a:r>
            <a:r>
              <a:rPr lang="en-GB" dirty="0" smtClean="0"/>
              <a:t>, Gibbs and Bligh (1998)</a:t>
            </a:r>
          </a:p>
          <a:p>
            <a:endParaRPr lang="en-GB" dirty="0" smtClean="0"/>
          </a:p>
          <a:p>
            <a:r>
              <a:rPr lang="en-GB" dirty="0" smtClean="0"/>
              <a:t>Two Flipcharts – 	‘The Veterinary Surgeon’</a:t>
            </a:r>
            <a:br>
              <a:rPr lang="en-GB" dirty="0" smtClean="0"/>
            </a:br>
            <a:r>
              <a:rPr lang="en-GB" dirty="0" smtClean="0"/>
              <a:t>			‘The Veterinary Nurse’</a:t>
            </a:r>
          </a:p>
          <a:p>
            <a:pPr>
              <a:buNone/>
            </a:pPr>
            <a:r>
              <a:rPr lang="en-GB" dirty="0" smtClean="0">
                <a:solidFill>
                  <a:schemeClr val="tx2"/>
                </a:solidFill>
              </a:rPr>
              <a:t>	Write the </a:t>
            </a:r>
            <a:r>
              <a:rPr lang="en-GB" b="1" i="1" dirty="0">
                <a:solidFill>
                  <a:schemeClr val="tx2"/>
                </a:solidFill>
              </a:rPr>
              <a:t>r</a:t>
            </a:r>
            <a:r>
              <a:rPr lang="en-GB" b="1" i="1" dirty="0" smtClean="0">
                <a:solidFill>
                  <a:schemeClr val="tx2"/>
                </a:solidFill>
              </a:rPr>
              <a:t>oles and duties</a:t>
            </a:r>
            <a:r>
              <a:rPr lang="en-GB" b="1" dirty="0" smtClean="0">
                <a:solidFill>
                  <a:schemeClr val="tx2"/>
                </a:solidFill>
              </a:rPr>
              <a:t> </a:t>
            </a:r>
            <a:r>
              <a:rPr lang="en-GB" dirty="0" smtClean="0">
                <a:solidFill>
                  <a:schemeClr val="tx2"/>
                </a:solidFill>
              </a:rPr>
              <a:t>of the other </a:t>
            </a:r>
            <a:br>
              <a:rPr lang="en-GB" dirty="0" smtClean="0">
                <a:solidFill>
                  <a:schemeClr val="tx2"/>
                </a:solidFill>
              </a:rPr>
            </a:br>
            <a:r>
              <a:rPr lang="en-GB" dirty="0" smtClean="0">
                <a:solidFill>
                  <a:schemeClr val="tx2"/>
                </a:solidFill>
              </a:rPr>
              <a:t>profession on their chart</a:t>
            </a:r>
          </a:p>
          <a:p>
            <a:pPr>
              <a:buNone/>
            </a:pPr>
            <a:endParaRPr lang="en-GB" sz="1000" dirty="0" smtClean="0">
              <a:solidFill>
                <a:schemeClr val="tx2"/>
              </a:solidFill>
            </a:endParaRPr>
          </a:p>
          <a:p>
            <a:r>
              <a:rPr lang="en-GB" dirty="0" smtClean="0">
                <a:solidFill>
                  <a:srgbClr val="FF0000"/>
                </a:solidFill>
              </a:rPr>
              <a:t>Go over your own profession’s chart – </a:t>
            </a:r>
          </a:p>
          <a:p>
            <a:pPr>
              <a:buNone/>
            </a:pPr>
            <a:r>
              <a:rPr lang="en-GB" dirty="0" smtClean="0">
                <a:solidFill>
                  <a:srgbClr val="FF0000"/>
                </a:solidFill>
              </a:rPr>
              <a:t>	deleting, amending and adding</a:t>
            </a:r>
          </a:p>
          <a:p>
            <a:endParaRPr lang="en-GB" sz="1000" dirty="0" smtClean="0">
              <a:solidFill>
                <a:srgbClr val="FF0000"/>
              </a:solidFill>
            </a:endParaRPr>
          </a:p>
          <a:p>
            <a:r>
              <a:rPr lang="en-GB" dirty="0" smtClean="0"/>
              <a:t>Mini group discussion – creation of </a:t>
            </a:r>
            <a:br>
              <a:rPr lang="en-GB" dirty="0" smtClean="0"/>
            </a:br>
            <a:r>
              <a:rPr lang="en-GB" dirty="0" smtClean="0"/>
              <a:t>misconception list</a:t>
            </a:r>
          </a:p>
          <a:p>
            <a:endParaRPr lang="en-GB" sz="1100" dirty="0" smtClean="0"/>
          </a:p>
          <a:p>
            <a:r>
              <a:rPr lang="en-GB" dirty="0" smtClean="0"/>
              <a:t>Large group discussion</a:t>
            </a:r>
          </a:p>
        </p:txBody>
      </p:sp>
      <p:sp>
        <p:nvSpPr>
          <p:cNvPr id="4" name="Title 1"/>
          <p:cNvSpPr>
            <a:spLocks noGrp="1"/>
          </p:cNvSpPr>
          <p:nvPr>
            <p:ph type="title"/>
          </p:nvPr>
        </p:nvSpPr>
        <p:spPr>
          <a:solidFill>
            <a:srgbClr val="64C8D0">
              <a:alpha val="25000"/>
            </a:srgbClr>
          </a:solidFill>
        </p:spPr>
        <p:txBody>
          <a:bodyPr>
            <a:normAutofit/>
          </a:bodyPr>
          <a:lstStyle/>
          <a:p>
            <a:r>
              <a:rPr lang="en-GB" dirty="0" smtClean="0">
                <a:solidFill>
                  <a:srgbClr val="8CC63F"/>
                </a:solidFill>
              </a:rPr>
              <a:t>Talking Walls</a:t>
            </a:r>
            <a:endParaRPr lang="en-GB" dirty="0">
              <a:solidFill>
                <a:srgbClr val="8CC63F"/>
              </a:solidFill>
            </a:endParaRPr>
          </a:p>
        </p:txBody>
      </p:sp>
      <p:sp>
        <p:nvSpPr>
          <p:cNvPr id="5" name="Right Brace 4"/>
          <p:cNvSpPr/>
          <p:nvPr/>
        </p:nvSpPr>
        <p:spPr>
          <a:xfrm>
            <a:off x="6786578" y="2643182"/>
            <a:ext cx="357190" cy="135732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7143768" y="3143248"/>
            <a:ext cx="1500198" cy="369332"/>
          </a:xfrm>
          <a:prstGeom prst="rect">
            <a:avLst/>
          </a:prstGeom>
          <a:noFill/>
        </p:spPr>
        <p:txBody>
          <a:bodyPr wrap="square" rtlCol="0">
            <a:spAutoFit/>
          </a:bodyPr>
          <a:lstStyle/>
          <a:p>
            <a:r>
              <a:rPr lang="en-GB" dirty="0" smtClean="0"/>
              <a:t>15 minutes</a:t>
            </a:r>
            <a:endParaRPr lang="en-GB" dirty="0"/>
          </a:p>
        </p:txBody>
      </p:sp>
      <p:sp>
        <p:nvSpPr>
          <p:cNvPr id="7" name="Right Brace 6"/>
          <p:cNvSpPr/>
          <p:nvPr/>
        </p:nvSpPr>
        <p:spPr>
          <a:xfrm>
            <a:off x="6786578" y="4071942"/>
            <a:ext cx="357190" cy="714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 name="TextBox 7"/>
          <p:cNvSpPr txBox="1"/>
          <p:nvPr/>
        </p:nvSpPr>
        <p:spPr>
          <a:xfrm>
            <a:off x="7143768" y="4274114"/>
            <a:ext cx="1285884" cy="369332"/>
          </a:xfrm>
          <a:prstGeom prst="rect">
            <a:avLst/>
          </a:prstGeom>
          <a:noFill/>
        </p:spPr>
        <p:txBody>
          <a:bodyPr wrap="square" rtlCol="0">
            <a:spAutoFit/>
          </a:bodyPr>
          <a:lstStyle/>
          <a:p>
            <a:r>
              <a:rPr lang="en-GB" dirty="0" smtClean="0"/>
              <a:t>10 minutes</a:t>
            </a:r>
            <a:endParaRPr lang="en-GB" dirty="0"/>
          </a:p>
        </p:txBody>
      </p:sp>
      <p:sp>
        <p:nvSpPr>
          <p:cNvPr id="9" name="Right Brace 8"/>
          <p:cNvSpPr/>
          <p:nvPr/>
        </p:nvSpPr>
        <p:spPr>
          <a:xfrm>
            <a:off x="6786578" y="4857760"/>
            <a:ext cx="357190" cy="714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7143768" y="5072074"/>
            <a:ext cx="1285884" cy="369332"/>
          </a:xfrm>
          <a:prstGeom prst="rect">
            <a:avLst/>
          </a:prstGeom>
          <a:noFill/>
        </p:spPr>
        <p:txBody>
          <a:bodyPr wrap="square" rtlCol="0">
            <a:spAutoFit/>
          </a:bodyPr>
          <a:lstStyle/>
          <a:p>
            <a:r>
              <a:rPr lang="en-GB" dirty="0" smtClean="0"/>
              <a:t>10 minutes</a:t>
            </a:r>
            <a:endParaRPr lang="en-GB" dirty="0"/>
          </a:p>
        </p:txBody>
      </p:sp>
      <p:sp>
        <p:nvSpPr>
          <p:cNvPr id="11" name="Right Brace 10"/>
          <p:cNvSpPr/>
          <p:nvPr/>
        </p:nvSpPr>
        <p:spPr>
          <a:xfrm>
            <a:off x="6786578" y="5643578"/>
            <a:ext cx="357190" cy="5715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p:cNvSpPr txBox="1"/>
          <p:nvPr/>
        </p:nvSpPr>
        <p:spPr>
          <a:xfrm>
            <a:off x="7143768" y="5786454"/>
            <a:ext cx="1285884" cy="369332"/>
          </a:xfrm>
          <a:prstGeom prst="rect">
            <a:avLst/>
          </a:prstGeom>
          <a:noFill/>
        </p:spPr>
        <p:txBody>
          <a:bodyPr wrap="square" rtlCol="0">
            <a:spAutoFit/>
          </a:bodyPr>
          <a:lstStyle/>
          <a:p>
            <a:r>
              <a:rPr lang="en-GB" dirty="0" smtClean="0"/>
              <a:t>25 minutes</a:t>
            </a:r>
            <a:endParaRPr lang="en-GB" dirty="0"/>
          </a:p>
        </p:txBody>
      </p:sp>
      <p:sp>
        <p:nvSpPr>
          <p:cNvPr id="13" name="Rectangle 12"/>
          <p:cNvSpPr/>
          <p:nvPr/>
        </p:nvSpPr>
        <p:spPr>
          <a:xfrm>
            <a:off x="428596" y="5643578"/>
            <a:ext cx="8501122"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dirty="0" smtClean="0">
                <a:solidFill>
                  <a:srgbClr val="002D55"/>
                </a:solidFill>
              </a:rPr>
              <a:t>Points to discuss:</a:t>
            </a:r>
          </a:p>
          <a:p>
            <a:pPr lvl="1"/>
            <a:r>
              <a:rPr lang="en-GB" dirty="0" smtClean="0">
                <a:solidFill>
                  <a:srgbClr val="002D55"/>
                </a:solidFill>
              </a:rPr>
              <a:t>Did you have any misconceptions about each other? </a:t>
            </a:r>
          </a:p>
          <a:p>
            <a:pPr lvl="1"/>
            <a:r>
              <a:rPr lang="en-GB" dirty="0" smtClean="0">
                <a:solidFill>
                  <a:srgbClr val="002D55"/>
                </a:solidFill>
              </a:rPr>
              <a:t>Try to explain to each other why the misconceptions are not true</a:t>
            </a:r>
          </a:p>
          <a:p>
            <a:pPr lvl="1"/>
            <a:r>
              <a:rPr lang="en-GB" dirty="0" smtClean="0">
                <a:solidFill>
                  <a:srgbClr val="002D55"/>
                </a:solidFill>
              </a:rPr>
              <a:t>How about inaccuracies and </a:t>
            </a:r>
            <a:br>
              <a:rPr lang="en-GB" dirty="0" smtClean="0">
                <a:solidFill>
                  <a:srgbClr val="002D55"/>
                </a:solidFill>
              </a:rPr>
            </a:br>
            <a:r>
              <a:rPr lang="en-GB" dirty="0" smtClean="0">
                <a:solidFill>
                  <a:srgbClr val="002D55"/>
                </a:solidFill>
              </a:rPr>
              <a:t>missing items?</a:t>
            </a:r>
          </a:p>
        </p:txBody>
      </p:sp>
      <p:sp>
        <p:nvSpPr>
          <p:cNvPr id="4" name="Title 1"/>
          <p:cNvSpPr>
            <a:spLocks noGrp="1"/>
          </p:cNvSpPr>
          <p:nvPr>
            <p:ph type="title"/>
          </p:nvPr>
        </p:nvSpPr>
        <p:spPr>
          <a:solidFill>
            <a:srgbClr val="64C8D0">
              <a:alpha val="25000"/>
            </a:srgbClr>
          </a:solidFill>
        </p:spPr>
        <p:txBody>
          <a:bodyPr>
            <a:normAutofit/>
          </a:bodyPr>
          <a:lstStyle/>
          <a:p>
            <a:r>
              <a:rPr lang="en-GB" dirty="0" smtClean="0">
                <a:solidFill>
                  <a:srgbClr val="8CC63F"/>
                </a:solidFill>
              </a:rPr>
              <a:t>Mini Group Discussion</a:t>
            </a:r>
            <a:endParaRPr lang="en-GB" dirty="0">
              <a:solidFill>
                <a:srgbClr val="8CC63F"/>
              </a:solidFill>
            </a:endParaRPr>
          </a:p>
        </p:txBody>
      </p:sp>
      <p:grpSp>
        <p:nvGrpSpPr>
          <p:cNvPr id="5" name="Group 4"/>
          <p:cNvGrpSpPr/>
          <p:nvPr/>
        </p:nvGrpSpPr>
        <p:grpSpPr>
          <a:xfrm>
            <a:off x="6429388" y="3786190"/>
            <a:ext cx="2143140" cy="2714620"/>
            <a:chOff x="6858016" y="4071942"/>
            <a:chExt cx="2143140" cy="2714620"/>
          </a:xfrm>
        </p:grpSpPr>
        <p:pic>
          <p:nvPicPr>
            <p:cNvPr id="6" name="Picture 5" descr="C:\Documents and Settings\tkinnison\Local Settings\Temporary Internet Files\Content.IE5\C87SAS9W\MCj04247320000[1].wmf"/>
            <p:cNvPicPr>
              <a:picLocks noChangeAspect="1" noChangeArrowheads="1"/>
            </p:cNvPicPr>
            <p:nvPr/>
          </p:nvPicPr>
          <p:blipFill>
            <a:blip r:embed="rId2" cstate="print"/>
            <a:srcRect/>
            <a:stretch>
              <a:fillRect/>
            </a:stretch>
          </p:blipFill>
          <p:spPr bwMode="auto">
            <a:xfrm>
              <a:off x="7643834" y="4405542"/>
              <a:ext cx="596429" cy="1023722"/>
            </a:xfrm>
            <a:prstGeom prst="rect">
              <a:avLst/>
            </a:prstGeom>
            <a:noFill/>
          </p:spPr>
        </p:pic>
        <p:pic>
          <p:nvPicPr>
            <p:cNvPr id="7" name="Picture 8"/>
            <p:cNvPicPr>
              <a:picLocks noChangeAspect="1" noChangeArrowheads="1"/>
            </p:cNvPicPr>
            <p:nvPr/>
          </p:nvPicPr>
          <p:blipFill>
            <a:blip r:embed="rId3" cstate="print"/>
            <a:srcRect/>
            <a:stretch>
              <a:fillRect/>
            </a:stretch>
          </p:blipFill>
          <p:spPr bwMode="auto">
            <a:xfrm>
              <a:off x="6929454" y="4929198"/>
              <a:ext cx="630257" cy="1143008"/>
            </a:xfrm>
            <a:prstGeom prst="rect">
              <a:avLst/>
            </a:prstGeom>
            <a:noFill/>
            <a:ln w="9525">
              <a:noFill/>
              <a:miter lim="800000"/>
              <a:headEnd/>
              <a:tailEnd/>
            </a:ln>
          </p:spPr>
        </p:pic>
        <p:sp>
          <p:nvSpPr>
            <p:cNvPr id="8" name="table"/>
            <p:cNvSpPr>
              <a:spLocks noEditPoints="1" noChangeArrowheads="1"/>
            </p:cNvSpPr>
            <p:nvPr/>
          </p:nvSpPr>
          <p:spPr bwMode="auto">
            <a:xfrm>
              <a:off x="7500958" y="5095893"/>
              <a:ext cx="833437" cy="83343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015 w 21600"/>
                <a:gd name="T9" fmla="*/ 4491 h 21600"/>
                <a:gd name="T10" fmla="*/ 17622 w 21600"/>
                <a:gd name="T11" fmla="*/ 17121 h 21600"/>
              </a:gdLst>
              <a:ahLst/>
              <a:cxnLst>
                <a:cxn ang="0">
                  <a:pos x="T0" y="T1"/>
                </a:cxn>
                <a:cxn ang="0">
                  <a:pos x="T2" y="T3"/>
                </a:cxn>
                <a:cxn ang="0">
                  <a:pos x="T4" y="T5"/>
                </a:cxn>
                <a:cxn ang="0">
                  <a:pos x="T6" y="T7"/>
                </a:cxn>
              </a:cxnLst>
              <a:rect l="T8" t="T9" r="T10" b="T11"/>
              <a:pathLst>
                <a:path w="21600" h="21600" extrusionOk="0">
                  <a:moveTo>
                    <a:pt x="17641" y="17591"/>
                  </a:moveTo>
                  <a:lnTo>
                    <a:pt x="18067" y="17165"/>
                  </a:lnTo>
                  <a:lnTo>
                    <a:pt x="18443" y="16689"/>
                  </a:lnTo>
                  <a:lnTo>
                    <a:pt x="18794" y="16162"/>
                  </a:lnTo>
                  <a:lnTo>
                    <a:pt x="19144" y="15661"/>
                  </a:lnTo>
                  <a:lnTo>
                    <a:pt x="19420" y="15135"/>
                  </a:lnTo>
                  <a:lnTo>
                    <a:pt x="19645" y="14584"/>
                  </a:lnTo>
                  <a:lnTo>
                    <a:pt x="19871" y="13982"/>
                  </a:lnTo>
                  <a:lnTo>
                    <a:pt x="20071" y="13406"/>
                  </a:lnTo>
                  <a:lnTo>
                    <a:pt x="20297" y="13456"/>
                  </a:lnTo>
                  <a:lnTo>
                    <a:pt x="20472" y="13456"/>
                  </a:lnTo>
                  <a:lnTo>
                    <a:pt x="20648" y="13406"/>
                  </a:lnTo>
                  <a:lnTo>
                    <a:pt x="20823" y="13331"/>
                  </a:lnTo>
                  <a:lnTo>
                    <a:pt x="20948" y="13206"/>
                  </a:lnTo>
                  <a:lnTo>
                    <a:pt x="21099" y="13080"/>
                  </a:lnTo>
                  <a:lnTo>
                    <a:pt x="21149" y="12905"/>
                  </a:lnTo>
                  <a:lnTo>
                    <a:pt x="21299" y="12704"/>
                  </a:lnTo>
                  <a:lnTo>
                    <a:pt x="21425" y="12253"/>
                  </a:lnTo>
                  <a:lnTo>
                    <a:pt x="21550" y="11727"/>
                  </a:lnTo>
                  <a:lnTo>
                    <a:pt x="21600" y="11276"/>
                  </a:lnTo>
                  <a:lnTo>
                    <a:pt x="21600" y="10800"/>
                  </a:lnTo>
                  <a:lnTo>
                    <a:pt x="21600" y="10324"/>
                  </a:lnTo>
                  <a:lnTo>
                    <a:pt x="21550" y="9823"/>
                  </a:lnTo>
                  <a:lnTo>
                    <a:pt x="21425" y="9347"/>
                  </a:lnTo>
                  <a:lnTo>
                    <a:pt x="21299" y="8896"/>
                  </a:lnTo>
                  <a:lnTo>
                    <a:pt x="21149" y="8695"/>
                  </a:lnTo>
                  <a:lnTo>
                    <a:pt x="21099" y="8520"/>
                  </a:lnTo>
                  <a:lnTo>
                    <a:pt x="20948" y="8344"/>
                  </a:lnTo>
                  <a:lnTo>
                    <a:pt x="20823" y="8269"/>
                  </a:lnTo>
                  <a:lnTo>
                    <a:pt x="20648" y="8169"/>
                  </a:lnTo>
                  <a:lnTo>
                    <a:pt x="20472" y="8144"/>
                  </a:lnTo>
                  <a:lnTo>
                    <a:pt x="20297" y="8144"/>
                  </a:lnTo>
                  <a:lnTo>
                    <a:pt x="20071" y="8169"/>
                  </a:lnTo>
                  <a:lnTo>
                    <a:pt x="19871" y="7618"/>
                  </a:lnTo>
                  <a:lnTo>
                    <a:pt x="19645" y="7016"/>
                  </a:lnTo>
                  <a:lnTo>
                    <a:pt x="19420" y="6490"/>
                  </a:lnTo>
                  <a:lnTo>
                    <a:pt x="19144" y="5939"/>
                  </a:lnTo>
                  <a:lnTo>
                    <a:pt x="18794" y="5438"/>
                  </a:lnTo>
                  <a:lnTo>
                    <a:pt x="18443" y="4961"/>
                  </a:lnTo>
                  <a:lnTo>
                    <a:pt x="18067" y="4460"/>
                  </a:lnTo>
                  <a:lnTo>
                    <a:pt x="17691" y="4034"/>
                  </a:lnTo>
                  <a:lnTo>
                    <a:pt x="17215" y="3608"/>
                  </a:lnTo>
                  <a:lnTo>
                    <a:pt x="16739" y="3232"/>
                  </a:lnTo>
                  <a:lnTo>
                    <a:pt x="16263" y="2832"/>
                  </a:lnTo>
                  <a:lnTo>
                    <a:pt x="15686" y="2506"/>
                  </a:lnTo>
                  <a:lnTo>
                    <a:pt x="15185" y="2205"/>
                  </a:lnTo>
                  <a:lnTo>
                    <a:pt x="14609" y="1929"/>
                  </a:lnTo>
                  <a:lnTo>
                    <a:pt x="14032" y="1704"/>
                  </a:lnTo>
                  <a:lnTo>
                    <a:pt x="13431" y="1503"/>
                  </a:lnTo>
                  <a:lnTo>
                    <a:pt x="13481" y="1278"/>
                  </a:lnTo>
                  <a:lnTo>
                    <a:pt x="13481" y="1103"/>
                  </a:lnTo>
                  <a:lnTo>
                    <a:pt x="13431" y="952"/>
                  </a:lnTo>
                  <a:lnTo>
                    <a:pt x="13356" y="777"/>
                  </a:lnTo>
                  <a:lnTo>
                    <a:pt x="13256" y="626"/>
                  </a:lnTo>
                  <a:lnTo>
                    <a:pt x="13080" y="526"/>
                  </a:lnTo>
                  <a:lnTo>
                    <a:pt x="12930" y="426"/>
                  </a:lnTo>
                  <a:lnTo>
                    <a:pt x="12704" y="301"/>
                  </a:lnTo>
                  <a:lnTo>
                    <a:pt x="12278" y="175"/>
                  </a:lnTo>
                  <a:lnTo>
                    <a:pt x="11802" y="25"/>
                  </a:lnTo>
                  <a:lnTo>
                    <a:pt x="11276" y="0"/>
                  </a:lnTo>
                  <a:lnTo>
                    <a:pt x="10825" y="0"/>
                  </a:lnTo>
                  <a:lnTo>
                    <a:pt x="10324" y="0"/>
                  </a:lnTo>
                  <a:lnTo>
                    <a:pt x="9848" y="25"/>
                  </a:lnTo>
                  <a:lnTo>
                    <a:pt x="9347" y="175"/>
                  </a:lnTo>
                  <a:lnTo>
                    <a:pt x="8921" y="301"/>
                  </a:lnTo>
                  <a:lnTo>
                    <a:pt x="8695" y="426"/>
                  </a:lnTo>
                  <a:lnTo>
                    <a:pt x="8545" y="526"/>
                  </a:lnTo>
                  <a:lnTo>
                    <a:pt x="8394" y="626"/>
                  </a:lnTo>
                  <a:lnTo>
                    <a:pt x="8269" y="777"/>
                  </a:lnTo>
                  <a:lnTo>
                    <a:pt x="8169" y="952"/>
                  </a:lnTo>
                  <a:lnTo>
                    <a:pt x="8144" y="1103"/>
                  </a:lnTo>
                  <a:lnTo>
                    <a:pt x="8144" y="1278"/>
                  </a:lnTo>
                  <a:lnTo>
                    <a:pt x="8219" y="1503"/>
                  </a:lnTo>
                  <a:lnTo>
                    <a:pt x="7618" y="1704"/>
                  </a:lnTo>
                  <a:lnTo>
                    <a:pt x="7066" y="1929"/>
                  </a:lnTo>
                  <a:lnTo>
                    <a:pt x="6490" y="2205"/>
                  </a:lnTo>
                  <a:lnTo>
                    <a:pt x="5939" y="2456"/>
                  </a:lnTo>
                  <a:lnTo>
                    <a:pt x="5438" y="2781"/>
                  </a:lnTo>
                  <a:lnTo>
                    <a:pt x="4961" y="3132"/>
                  </a:lnTo>
                  <a:lnTo>
                    <a:pt x="4485" y="3533"/>
                  </a:lnTo>
                  <a:lnTo>
                    <a:pt x="4059" y="3959"/>
                  </a:lnTo>
                  <a:lnTo>
                    <a:pt x="3633" y="4385"/>
                  </a:lnTo>
                  <a:lnTo>
                    <a:pt x="3232" y="4861"/>
                  </a:lnTo>
                  <a:lnTo>
                    <a:pt x="2857" y="5387"/>
                  </a:lnTo>
                  <a:lnTo>
                    <a:pt x="2506" y="5889"/>
                  </a:lnTo>
                  <a:lnTo>
                    <a:pt x="2205" y="6465"/>
                  </a:lnTo>
                  <a:lnTo>
                    <a:pt x="1955" y="7016"/>
                  </a:lnTo>
                  <a:lnTo>
                    <a:pt x="1729" y="7568"/>
                  </a:lnTo>
                  <a:lnTo>
                    <a:pt x="1529" y="8169"/>
                  </a:lnTo>
                  <a:lnTo>
                    <a:pt x="1303" y="8144"/>
                  </a:lnTo>
                  <a:lnTo>
                    <a:pt x="1128" y="8144"/>
                  </a:lnTo>
                  <a:lnTo>
                    <a:pt x="977" y="8169"/>
                  </a:lnTo>
                  <a:lnTo>
                    <a:pt x="802" y="8269"/>
                  </a:lnTo>
                  <a:lnTo>
                    <a:pt x="652" y="8344"/>
                  </a:lnTo>
                  <a:lnTo>
                    <a:pt x="526" y="8520"/>
                  </a:lnTo>
                  <a:lnTo>
                    <a:pt x="451" y="8695"/>
                  </a:lnTo>
                  <a:lnTo>
                    <a:pt x="326" y="8896"/>
                  </a:lnTo>
                  <a:lnTo>
                    <a:pt x="200" y="9347"/>
                  </a:lnTo>
                  <a:lnTo>
                    <a:pt x="50" y="9823"/>
                  </a:lnTo>
                  <a:lnTo>
                    <a:pt x="0" y="10324"/>
                  </a:lnTo>
                  <a:lnTo>
                    <a:pt x="0" y="10800"/>
                  </a:lnTo>
                  <a:lnTo>
                    <a:pt x="0" y="11276"/>
                  </a:lnTo>
                  <a:lnTo>
                    <a:pt x="50" y="11727"/>
                  </a:lnTo>
                  <a:lnTo>
                    <a:pt x="200" y="12253"/>
                  </a:lnTo>
                  <a:lnTo>
                    <a:pt x="326" y="12704"/>
                  </a:lnTo>
                  <a:lnTo>
                    <a:pt x="451" y="12905"/>
                  </a:lnTo>
                  <a:lnTo>
                    <a:pt x="526" y="13080"/>
                  </a:lnTo>
                  <a:lnTo>
                    <a:pt x="652" y="13206"/>
                  </a:lnTo>
                  <a:lnTo>
                    <a:pt x="802" y="13331"/>
                  </a:lnTo>
                  <a:lnTo>
                    <a:pt x="977" y="13406"/>
                  </a:lnTo>
                  <a:lnTo>
                    <a:pt x="1128" y="13456"/>
                  </a:lnTo>
                  <a:lnTo>
                    <a:pt x="1303" y="13456"/>
                  </a:lnTo>
                  <a:lnTo>
                    <a:pt x="1529" y="13406"/>
                  </a:lnTo>
                  <a:lnTo>
                    <a:pt x="1729" y="13982"/>
                  </a:lnTo>
                  <a:lnTo>
                    <a:pt x="1955" y="14584"/>
                  </a:lnTo>
                  <a:lnTo>
                    <a:pt x="2255" y="15135"/>
                  </a:lnTo>
                  <a:lnTo>
                    <a:pt x="2556" y="15736"/>
                  </a:lnTo>
                  <a:lnTo>
                    <a:pt x="2907" y="16263"/>
                  </a:lnTo>
                  <a:lnTo>
                    <a:pt x="3283" y="16764"/>
                  </a:lnTo>
                  <a:lnTo>
                    <a:pt x="3684" y="17240"/>
                  </a:lnTo>
                  <a:lnTo>
                    <a:pt x="4110" y="17741"/>
                  </a:lnTo>
                  <a:lnTo>
                    <a:pt x="4535" y="18117"/>
                  </a:lnTo>
                  <a:lnTo>
                    <a:pt x="5012" y="18493"/>
                  </a:lnTo>
                  <a:lnTo>
                    <a:pt x="5463" y="18844"/>
                  </a:lnTo>
                  <a:lnTo>
                    <a:pt x="5989" y="19144"/>
                  </a:lnTo>
                  <a:lnTo>
                    <a:pt x="6490" y="19420"/>
                  </a:lnTo>
                  <a:lnTo>
                    <a:pt x="7066" y="19645"/>
                  </a:lnTo>
                  <a:lnTo>
                    <a:pt x="7618" y="19921"/>
                  </a:lnTo>
                  <a:lnTo>
                    <a:pt x="8219" y="20071"/>
                  </a:lnTo>
                  <a:lnTo>
                    <a:pt x="8144" y="20297"/>
                  </a:lnTo>
                  <a:lnTo>
                    <a:pt x="8144" y="20472"/>
                  </a:lnTo>
                  <a:lnTo>
                    <a:pt x="8169" y="20648"/>
                  </a:lnTo>
                  <a:lnTo>
                    <a:pt x="8269" y="20823"/>
                  </a:lnTo>
                  <a:lnTo>
                    <a:pt x="8394" y="20948"/>
                  </a:lnTo>
                  <a:lnTo>
                    <a:pt x="8545" y="21074"/>
                  </a:lnTo>
                  <a:lnTo>
                    <a:pt x="8695" y="21149"/>
                  </a:lnTo>
                  <a:lnTo>
                    <a:pt x="8921" y="21299"/>
                  </a:lnTo>
                  <a:lnTo>
                    <a:pt x="9347" y="21425"/>
                  </a:lnTo>
                  <a:lnTo>
                    <a:pt x="9848" y="21550"/>
                  </a:lnTo>
                  <a:lnTo>
                    <a:pt x="10324" y="21600"/>
                  </a:lnTo>
                  <a:lnTo>
                    <a:pt x="10825" y="21600"/>
                  </a:lnTo>
                  <a:lnTo>
                    <a:pt x="11276" y="21600"/>
                  </a:lnTo>
                  <a:lnTo>
                    <a:pt x="11802" y="21550"/>
                  </a:lnTo>
                  <a:lnTo>
                    <a:pt x="12278" y="21425"/>
                  </a:lnTo>
                  <a:lnTo>
                    <a:pt x="12704" y="21299"/>
                  </a:lnTo>
                  <a:lnTo>
                    <a:pt x="12930" y="21149"/>
                  </a:lnTo>
                  <a:lnTo>
                    <a:pt x="13080" y="21074"/>
                  </a:lnTo>
                  <a:lnTo>
                    <a:pt x="13256" y="20948"/>
                  </a:lnTo>
                  <a:lnTo>
                    <a:pt x="13356" y="20823"/>
                  </a:lnTo>
                  <a:lnTo>
                    <a:pt x="13431" y="20648"/>
                  </a:lnTo>
                  <a:lnTo>
                    <a:pt x="13481" y="20472"/>
                  </a:lnTo>
                  <a:lnTo>
                    <a:pt x="13481" y="20297"/>
                  </a:lnTo>
                  <a:lnTo>
                    <a:pt x="13431" y="20071"/>
                  </a:lnTo>
                  <a:lnTo>
                    <a:pt x="14032" y="19871"/>
                  </a:lnTo>
                  <a:lnTo>
                    <a:pt x="14609" y="19645"/>
                  </a:lnTo>
                  <a:lnTo>
                    <a:pt x="15135" y="19395"/>
                  </a:lnTo>
                  <a:lnTo>
                    <a:pt x="15686" y="19094"/>
                  </a:lnTo>
                  <a:lnTo>
                    <a:pt x="16213" y="18768"/>
                  </a:lnTo>
                  <a:lnTo>
                    <a:pt x="16739" y="18393"/>
                  </a:lnTo>
                  <a:lnTo>
                    <a:pt x="17165" y="18017"/>
                  </a:lnTo>
                  <a:lnTo>
                    <a:pt x="17641" y="17591"/>
                  </a:lnTo>
                  <a:close/>
                </a:path>
                <a:path w="21600" h="21600" extrusionOk="0">
                  <a:moveTo>
                    <a:pt x="13431" y="1503"/>
                  </a:moveTo>
                  <a:lnTo>
                    <a:pt x="13080" y="1428"/>
                  </a:lnTo>
                  <a:lnTo>
                    <a:pt x="12780" y="1378"/>
                  </a:lnTo>
                  <a:lnTo>
                    <a:pt x="12479" y="1278"/>
                  </a:lnTo>
                  <a:lnTo>
                    <a:pt x="12128" y="1253"/>
                  </a:lnTo>
                  <a:lnTo>
                    <a:pt x="11802" y="1203"/>
                  </a:lnTo>
                  <a:lnTo>
                    <a:pt x="11477" y="1203"/>
                  </a:lnTo>
                  <a:lnTo>
                    <a:pt x="11151" y="1153"/>
                  </a:lnTo>
                  <a:lnTo>
                    <a:pt x="10825" y="1153"/>
                  </a:lnTo>
                  <a:lnTo>
                    <a:pt x="10449" y="1153"/>
                  </a:lnTo>
                  <a:lnTo>
                    <a:pt x="10174" y="1203"/>
                  </a:lnTo>
                  <a:lnTo>
                    <a:pt x="9798" y="1203"/>
                  </a:lnTo>
                  <a:lnTo>
                    <a:pt x="9472" y="1253"/>
                  </a:lnTo>
                  <a:lnTo>
                    <a:pt x="9171" y="1278"/>
                  </a:lnTo>
                  <a:lnTo>
                    <a:pt x="8820" y="1378"/>
                  </a:lnTo>
                  <a:lnTo>
                    <a:pt x="8545" y="1428"/>
                  </a:lnTo>
                  <a:lnTo>
                    <a:pt x="8219" y="1503"/>
                  </a:lnTo>
                  <a:moveTo>
                    <a:pt x="1529" y="8169"/>
                  </a:moveTo>
                  <a:lnTo>
                    <a:pt x="1453" y="8520"/>
                  </a:lnTo>
                  <a:lnTo>
                    <a:pt x="1403" y="8820"/>
                  </a:lnTo>
                  <a:lnTo>
                    <a:pt x="1303" y="9121"/>
                  </a:lnTo>
                  <a:lnTo>
                    <a:pt x="1253" y="9447"/>
                  </a:lnTo>
                  <a:lnTo>
                    <a:pt x="1228" y="9823"/>
                  </a:lnTo>
                  <a:lnTo>
                    <a:pt x="1228" y="10098"/>
                  </a:lnTo>
                  <a:lnTo>
                    <a:pt x="1178" y="10449"/>
                  </a:lnTo>
                  <a:lnTo>
                    <a:pt x="1178" y="10800"/>
                  </a:lnTo>
                  <a:lnTo>
                    <a:pt x="1178" y="11126"/>
                  </a:lnTo>
                  <a:lnTo>
                    <a:pt x="1228" y="11502"/>
                  </a:lnTo>
                  <a:lnTo>
                    <a:pt x="1228" y="11777"/>
                  </a:lnTo>
                  <a:lnTo>
                    <a:pt x="1253" y="12128"/>
                  </a:lnTo>
                  <a:lnTo>
                    <a:pt x="1303" y="12429"/>
                  </a:lnTo>
                  <a:lnTo>
                    <a:pt x="1403" y="12755"/>
                  </a:lnTo>
                  <a:lnTo>
                    <a:pt x="1453" y="13080"/>
                  </a:lnTo>
                  <a:lnTo>
                    <a:pt x="1529" y="13406"/>
                  </a:lnTo>
                  <a:moveTo>
                    <a:pt x="13431" y="20071"/>
                  </a:moveTo>
                  <a:lnTo>
                    <a:pt x="13080" y="20172"/>
                  </a:lnTo>
                  <a:lnTo>
                    <a:pt x="12780" y="20222"/>
                  </a:lnTo>
                  <a:lnTo>
                    <a:pt x="12479" y="20297"/>
                  </a:lnTo>
                  <a:lnTo>
                    <a:pt x="12128" y="20347"/>
                  </a:lnTo>
                  <a:lnTo>
                    <a:pt x="11802" y="20397"/>
                  </a:lnTo>
                  <a:lnTo>
                    <a:pt x="11477" y="20397"/>
                  </a:lnTo>
                  <a:lnTo>
                    <a:pt x="11151" y="20447"/>
                  </a:lnTo>
                  <a:lnTo>
                    <a:pt x="10825" y="20447"/>
                  </a:lnTo>
                  <a:lnTo>
                    <a:pt x="10449" y="20447"/>
                  </a:lnTo>
                  <a:lnTo>
                    <a:pt x="10174" y="20397"/>
                  </a:lnTo>
                  <a:lnTo>
                    <a:pt x="9798" y="20397"/>
                  </a:lnTo>
                  <a:lnTo>
                    <a:pt x="9472" y="20347"/>
                  </a:lnTo>
                  <a:lnTo>
                    <a:pt x="9171" y="20297"/>
                  </a:lnTo>
                  <a:lnTo>
                    <a:pt x="8820" y="20222"/>
                  </a:lnTo>
                  <a:lnTo>
                    <a:pt x="8545" y="20172"/>
                  </a:lnTo>
                  <a:lnTo>
                    <a:pt x="8219" y="20071"/>
                  </a:lnTo>
                  <a:moveTo>
                    <a:pt x="20071" y="13406"/>
                  </a:moveTo>
                  <a:lnTo>
                    <a:pt x="20172" y="13080"/>
                  </a:lnTo>
                  <a:lnTo>
                    <a:pt x="20222" y="12755"/>
                  </a:lnTo>
                  <a:lnTo>
                    <a:pt x="20297" y="12429"/>
                  </a:lnTo>
                  <a:lnTo>
                    <a:pt x="20347" y="12128"/>
                  </a:lnTo>
                  <a:lnTo>
                    <a:pt x="20397" y="11777"/>
                  </a:lnTo>
                  <a:lnTo>
                    <a:pt x="20447" y="11502"/>
                  </a:lnTo>
                  <a:lnTo>
                    <a:pt x="20447" y="11126"/>
                  </a:lnTo>
                  <a:lnTo>
                    <a:pt x="20447" y="10800"/>
                  </a:lnTo>
                  <a:lnTo>
                    <a:pt x="20447" y="10449"/>
                  </a:lnTo>
                  <a:lnTo>
                    <a:pt x="20447" y="10098"/>
                  </a:lnTo>
                  <a:lnTo>
                    <a:pt x="20397" y="9823"/>
                  </a:lnTo>
                  <a:lnTo>
                    <a:pt x="20347" y="9447"/>
                  </a:lnTo>
                  <a:lnTo>
                    <a:pt x="20297" y="9121"/>
                  </a:lnTo>
                  <a:lnTo>
                    <a:pt x="20222" y="8820"/>
                  </a:lnTo>
                  <a:lnTo>
                    <a:pt x="20172" y="8520"/>
                  </a:lnTo>
                  <a:lnTo>
                    <a:pt x="20071" y="8169"/>
                  </a:lnTo>
                </a:path>
              </a:pathLst>
            </a:custGeom>
            <a:solidFill>
              <a:srgbClr val="99663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pic>
          <p:nvPicPr>
            <p:cNvPr id="9" name="Picture 5" descr="C:\Documents and Settings\tkinnison\Local Settings\Temporary Internet Files\Content.IE5\C87SAS9W\MCj04247320000[1].wmf"/>
            <p:cNvPicPr>
              <a:picLocks noChangeAspect="1" noChangeArrowheads="1"/>
            </p:cNvPicPr>
            <p:nvPr/>
          </p:nvPicPr>
          <p:blipFill>
            <a:blip r:embed="rId2" cstate="print"/>
            <a:srcRect/>
            <a:stretch>
              <a:fillRect/>
            </a:stretch>
          </p:blipFill>
          <p:spPr bwMode="auto">
            <a:xfrm>
              <a:off x="7643834" y="5691426"/>
              <a:ext cx="596429" cy="1023722"/>
            </a:xfrm>
            <a:prstGeom prst="rect">
              <a:avLst/>
            </a:prstGeom>
            <a:noFill/>
          </p:spPr>
        </p:pic>
        <p:pic>
          <p:nvPicPr>
            <p:cNvPr id="10" name="Picture 8"/>
            <p:cNvPicPr>
              <a:picLocks noChangeAspect="1" noChangeArrowheads="1"/>
            </p:cNvPicPr>
            <p:nvPr/>
          </p:nvPicPr>
          <p:blipFill>
            <a:blip r:embed="rId3" cstate="print"/>
            <a:srcRect/>
            <a:stretch>
              <a:fillRect/>
            </a:stretch>
          </p:blipFill>
          <p:spPr bwMode="auto">
            <a:xfrm>
              <a:off x="8358214" y="4929198"/>
              <a:ext cx="630257" cy="1143008"/>
            </a:xfrm>
            <a:prstGeom prst="rect">
              <a:avLst/>
            </a:prstGeom>
            <a:noFill/>
            <a:ln w="9525">
              <a:noFill/>
              <a:miter lim="800000"/>
              <a:headEnd/>
              <a:tailEnd/>
            </a:ln>
          </p:spPr>
        </p:pic>
        <p:sp>
          <p:nvSpPr>
            <p:cNvPr id="11" name="Rectangle 10"/>
            <p:cNvSpPr/>
            <p:nvPr/>
          </p:nvSpPr>
          <p:spPr>
            <a:xfrm>
              <a:off x="6858016" y="4071942"/>
              <a:ext cx="2143140" cy="27146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500958" y="4071942"/>
              <a:ext cx="869149" cy="369332"/>
            </a:xfrm>
            <a:prstGeom prst="rect">
              <a:avLst/>
            </a:prstGeom>
            <a:noFill/>
          </p:spPr>
          <p:txBody>
            <a:bodyPr wrap="none" rtlCol="0">
              <a:spAutoFit/>
            </a:bodyPr>
            <a:lstStyle/>
            <a:p>
              <a:r>
                <a:rPr lang="en-GB" dirty="0" smtClean="0"/>
                <a:t>Discuss</a:t>
              </a:r>
              <a:endParaRPr lang="en-GB"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TotalTime>
  <Words>377</Words>
  <Application>Microsoft Office PowerPoint</Application>
  <PresentationFormat>On-screen Show (4:3)</PresentationFormat>
  <Paragraphs>132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Introduction to Interprofessional Education</vt:lpstr>
      <vt:lpstr>Today’s Schedule</vt:lpstr>
      <vt:lpstr>Talking Walls</vt:lpstr>
      <vt:lpstr>Example of the Groups</vt:lpstr>
      <vt:lpstr>Talking Walls</vt:lpstr>
      <vt:lpstr>Talking Walls</vt:lpstr>
      <vt:lpstr>Talking Walls</vt:lpstr>
      <vt:lpstr>Mini Group Discussion</vt:lpstr>
      <vt:lpstr>Practicing Vets’ &amp; VNs’  view of a VN’s Role</vt:lpstr>
      <vt:lpstr>Practicing Vets’ and VNs’  view of a Vet’s Role</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Interprofessional Skills</dc:title>
  <dc:creator>Tierney Kinnison</dc:creator>
  <cp:lastModifiedBy>Tierney Kinnison</cp:lastModifiedBy>
  <cp:revision>111</cp:revision>
  <dcterms:created xsi:type="dcterms:W3CDTF">2009-04-23T12:40:15Z</dcterms:created>
  <dcterms:modified xsi:type="dcterms:W3CDTF">2010-03-08T13:45:25Z</dcterms:modified>
</cp:coreProperties>
</file>